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311" r:id="rId5"/>
    <p:sldId id="264" r:id="rId6"/>
    <p:sldId id="284" r:id="rId7"/>
    <p:sldId id="289" r:id="rId8"/>
    <p:sldId id="312" r:id="rId9"/>
    <p:sldId id="313" r:id="rId10"/>
    <p:sldId id="285" r:id="rId11"/>
    <p:sldId id="314" r:id="rId12"/>
    <p:sldId id="272" r:id="rId13"/>
    <p:sldId id="315" r:id="rId14"/>
    <p:sldId id="333" r:id="rId15"/>
    <p:sldId id="332" r:id="rId16"/>
    <p:sldId id="307" r:id="rId17"/>
    <p:sldId id="331" r:id="rId18"/>
    <p:sldId id="308" r:id="rId19"/>
    <p:sldId id="309" r:id="rId20"/>
    <p:sldId id="280" r:id="rId21"/>
    <p:sldId id="303" r:id="rId22"/>
    <p:sldId id="334" r:id="rId23"/>
    <p:sldId id="335" r:id="rId24"/>
    <p:sldId id="336" r:id="rId2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ssell, Justin (HMI Probation)" initials="RJ(P" lastIdx="1" clrIdx="0">
    <p:extLst>
      <p:ext uri="{19B8F6BF-5375-455C-9EA6-DF929625EA0E}">
        <p15:presenceInfo xmlns:p15="http://schemas.microsoft.com/office/powerpoint/2012/main" userId="S::Justin.Russell@justice.gov.uk::7127f6b5-3e29-4301-9a72-3e570087c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4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3" autoAdjust="0"/>
    <p:restoredTop sz="94660"/>
  </p:normalViewPr>
  <p:slideViewPr>
    <p:cSldViewPr snapToGrid="0">
      <p:cViewPr varScale="1">
        <p:scale>
          <a:sx n="67" d="100"/>
          <a:sy n="67" d="100"/>
        </p:scale>
        <p:origin x="5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653413888138821E-2"/>
          <c:y val="2.8012950623721288E-2"/>
          <c:w val="0.91791814310902453"/>
          <c:h val="0.81300591318348392"/>
        </c:manualLayout>
      </c:layout>
      <c:barChart>
        <c:barDir val="col"/>
        <c:grouping val="clustered"/>
        <c:varyColors val="0"/>
        <c:ser>
          <c:idx val="0"/>
          <c:order val="0"/>
          <c:tx>
            <c:strRef>
              <c:f>Charts!$A$3</c:f>
              <c:strCache>
                <c:ptCount val="1"/>
                <c:pt idx="0">
                  <c:v>Engagement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Charts!$B$2:$E$2</c:f>
              <c:strCache>
                <c:ptCount val="4"/>
                <c:pt idx="0">
                  <c:v>Assessment</c:v>
                </c:pt>
                <c:pt idx="1">
                  <c:v>Planning</c:v>
                </c:pt>
                <c:pt idx="2">
                  <c:v>Delivery</c:v>
                </c:pt>
                <c:pt idx="3">
                  <c:v>Reviewing</c:v>
                </c:pt>
              </c:strCache>
            </c:strRef>
          </c:cat>
          <c:val>
            <c:numRef>
              <c:f>Charts!$B$3:$E$3</c:f>
              <c:numCache>
                <c:formatCode>0%</c:formatCode>
                <c:ptCount val="4"/>
                <c:pt idx="0">
                  <c:v>0.6271186440677966</c:v>
                </c:pt>
                <c:pt idx="1">
                  <c:v>0.65266558966074317</c:v>
                </c:pt>
                <c:pt idx="2">
                  <c:v>0.73241713823767174</c:v>
                </c:pt>
                <c:pt idx="3">
                  <c:v>0.63420158550396377</c:v>
                </c:pt>
              </c:numCache>
            </c:numRef>
          </c:val>
          <c:extLst>
            <c:ext xmlns:c16="http://schemas.microsoft.com/office/drawing/2014/chart" uri="{C3380CC4-5D6E-409C-BE32-E72D297353CC}">
              <c16:uniqueId val="{00000000-BFBD-414E-86DE-12E4157517F8}"/>
            </c:ext>
          </c:extLst>
        </c:ser>
        <c:ser>
          <c:idx val="1"/>
          <c:order val="1"/>
          <c:tx>
            <c:strRef>
              <c:f>Charts!$A$4</c:f>
              <c:strCache>
                <c:ptCount val="1"/>
                <c:pt idx="0">
                  <c:v>Desistance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Charts!$B$2:$E$2</c:f>
              <c:strCache>
                <c:ptCount val="4"/>
                <c:pt idx="0">
                  <c:v>Assessment</c:v>
                </c:pt>
                <c:pt idx="1">
                  <c:v>Planning</c:v>
                </c:pt>
                <c:pt idx="2">
                  <c:v>Delivery</c:v>
                </c:pt>
                <c:pt idx="3">
                  <c:v>Reviewing</c:v>
                </c:pt>
              </c:strCache>
            </c:strRef>
          </c:cat>
          <c:val>
            <c:numRef>
              <c:f>Charts!$B$4:$E$4</c:f>
              <c:numCache>
                <c:formatCode>0%</c:formatCode>
                <c:ptCount val="4"/>
                <c:pt idx="0">
                  <c:v>0.67851373182552499</c:v>
                </c:pt>
                <c:pt idx="1">
                  <c:v>0.66855295068714637</c:v>
                </c:pt>
                <c:pt idx="2">
                  <c:v>0.52346278317152106</c:v>
                </c:pt>
                <c:pt idx="3">
                  <c:v>0.6297814207650273</c:v>
                </c:pt>
              </c:numCache>
            </c:numRef>
          </c:val>
          <c:extLst>
            <c:ext xmlns:c16="http://schemas.microsoft.com/office/drawing/2014/chart" uri="{C3380CC4-5D6E-409C-BE32-E72D297353CC}">
              <c16:uniqueId val="{00000001-BFBD-414E-86DE-12E4157517F8}"/>
            </c:ext>
          </c:extLst>
        </c:ser>
        <c:ser>
          <c:idx val="2"/>
          <c:order val="2"/>
          <c:tx>
            <c:strRef>
              <c:f>Charts!$A$5</c:f>
              <c:strCache>
                <c:ptCount val="1"/>
                <c:pt idx="0">
                  <c:v>Risk of Harm</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Charts!$B$2:$E$2</c:f>
              <c:strCache>
                <c:ptCount val="4"/>
                <c:pt idx="0">
                  <c:v>Assessment</c:v>
                </c:pt>
                <c:pt idx="1">
                  <c:v>Planning</c:v>
                </c:pt>
                <c:pt idx="2">
                  <c:v>Delivery</c:v>
                </c:pt>
                <c:pt idx="3">
                  <c:v>Reviewing</c:v>
                </c:pt>
              </c:strCache>
            </c:strRef>
          </c:cat>
          <c:val>
            <c:numRef>
              <c:f>Charts!$B$5:$E$5</c:f>
              <c:numCache>
                <c:formatCode>0%</c:formatCode>
                <c:ptCount val="4"/>
                <c:pt idx="0">
                  <c:v>0.52546483427647539</c:v>
                </c:pt>
                <c:pt idx="1">
                  <c:v>0.47405900305188198</c:v>
                </c:pt>
                <c:pt idx="2">
                  <c:v>0.44433094994892747</c:v>
                </c:pt>
                <c:pt idx="3">
                  <c:v>0.45089285714285715</c:v>
                </c:pt>
              </c:numCache>
            </c:numRef>
          </c:val>
          <c:extLst>
            <c:ext xmlns:c16="http://schemas.microsoft.com/office/drawing/2014/chart" uri="{C3380CC4-5D6E-409C-BE32-E72D297353CC}">
              <c16:uniqueId val="{00000002-BFBD-414E-86DE-12E4157517F8}"/>
            </c:ext>
          </c:extLst>
        </c:ser>
        <c:dLbls>
          <c:dLblPos val="outEnd"/>
          <c:showLegendKey val="0"/>
          <c:showVal val="1"/>
          <c:showCatName val="0"/>
          <c:showSerName val="0"/>
          <c:showPercent val="0"/>
          <c:showBubbleSize val="0"/>
        </c:dLbls>
        <c:gapWidth val="219"/>
        <c:overlap val="-27"/>
        <c:axId val="756196512"/>
        <c:axId val="756193560"/>
      </c:barChart>
      <c:catAx>
        <c:axId val="75619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56193560"/>
        <c:crosses val="autoZero"/>
        <c:auto val="1"/>
        <c:lblAlgn val="ctr"/>
        <c:lblOffset val="100"/>
        <c:noMultiLvlLbl val="0"/>
      </c:catAx>
      <c:valAx>
        <c:axId val="7561935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56196512"/>
        <c:crosses val="autoZero"/>
        <c:crossBetween val="between"/>
        <c:majorUnit val="0.2"/>
      </c:valAx>
      <c:spPr>
        <a:noFill/>
        <a:ln>
          <a:noFill/>
        </a:ln>
        <a:effectLst/>
      </c:spPr>
    </c:plotArea>
    <c:legend>
      <c:legendPos val="b"/>
      <c:layout>
        <c:manualLayout>
          <c:xMode val="edge"/>
          <c:yMode val="edge"/>
          <c:x val="0.27561184217054907"/>
          <c:y val="4.9033302752691389E-2"/>
          <c:w val="0.53110386885754202"/>
          <c:h val="4.624641273338550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1" baseline="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9-27T15:34:46.740"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820787-DA26-4691-A3D3-F6456C00254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6B861ADB-0F6E-427D-8C3C-43FE0CF86A22}">
      <dgm:prSet phldrT="[Text]" custT="1"/>
      <dgm:spPr>
        <a:solidFill>
          <a:srgbClr val="3E1B59"/>
        </a:solidFill>
      </dgm:spPr>
      <dgm:t>
        <a:bodyPr>
          <a:scene3d>
            <a:camera prst="perspectiveRight" fov="5400000"/>
            <a:lightRig rig="threePt" dir="t"/>
          </a:scene3d>
        </a:bodyPr>
        <a:lstStyle/>
        <a:p>
          <a:r>
            <a:rPr lang="en-GB" sz="1600" b="1" dirty="0">
              <a:latin typeface="Tahoma" panose="020B0604030504040204" pitchFamily="34" charset="0"/>
              <a:ea typeface="Tahoma" panose="020B0604030504040204" pitchFamily="34" charset="0"/>
              <a:cs typeface="Tahoma" panose="020B0604030504040204" pitchFamily="34" charset="0"/>
            </a:rPr>
            <a:t>Harm reduction and overdose </a:t>
          </a:r>
          <a:r>
            <a:rPr lang="en-GB" sz="1600" b="1" u="sng" dirty="0">
              <a:latin typeface="Tahoma" panose="020B0604030504040204" pitchFamily="34" charset="0"/>
              <a:ea typeface="Tahoma" panose="020B0604030504040204" pitchFamily="34" charset="0"/>
              <a:cs typeface="Tahoma" panose="020B0604030504040204" pitchFamily="34" charset="0"/>
            </a:rPr>
            <a:t>prevention</a:t>
          </a:r>
          <a:endParaRPr lang="en-GB" sz="1600" b="1" u="sng" dirty="0"/>
        </a:p>
      </dgm:t>
    </dgm:pt>
    <dgm:pt modelId="{3D6DA4C2-58A2-42E7-9436-29CDE062A1CD}" type="parTrans" cxnId="{4557E2CC-BA62-4BC9-80DE-8004852A65A6}">
      <dgm:prSet/>
      <dgm:spPr/>
      <dgm:t>
        <a:bodyPr/>
        <a:lstStyle/>
        <a:p>
          <a:endParaRPr lang="en-GB"/>
        </a:p>
      </dgm:t>
    </dgm:pt>
    <dgm:pt modelId="{D5B13F59-808F-4B35-A190-9DB077A48D4E}" type="sibTrans" cxnId="{4557E2CC-BA62-4BC9-80DE-8004852A65A6}">
      <dgm:prSet/>
      <dgm:spPr/>
      <dgm:t>
        <a:bodyPr/>
        <a:lstStyle/>
        <a:p>
          <a:endParaRPr lang="en-GB"/>
        </a:p>
      </dgm:t>
    </dgm:pt>
    <dgm:pt modelId="{1989796F-9458-4CFE-AAEF-33C434172655}">
      <dgm:prSet phldrT="[Text]" custT="1"/>
      <dgm:spPr>
        <a:solidFill>
          <a:srgbClr val="3E1B59"/>
        </a:solidFill>
      </dgm:spPr>
      <dgm:t>
        <a:bodyPr>
          <a:scene3d>
            <a:camera prst="perspectiveRight" fov="5400000"/>
            <a:lightRig rig="threePt" dir="t"/>
          </a:scene3d>
        </a:bodyPr>
        <a:lstStyle/>
        <a:p>
          <a:r>
            <a:rPr lang="en-GB" sz="1200" dirty="0"/>
            <a:t>Well-being issues not considered enough within the cases we reviewed. </a:t>
          </a:r>
        </a:p>
      </dgm:t>
    </dgm:pt>
    <dgm:pt modelId="{DD32011C-6CC3-4321-AC2C-5FCC8C7E875D}" type="parTrans" cxnId="{395AD712-46EA-43EE-99BA-7BDDD5D42331}">
      <dgm:prSet/>
      <dgm:spPr/>
      <dgm:t>
        <a:bodyPr/>
        <a:lstStyle/>
        <a:p>
          <a:endParaRPr lang="en-GB"/>
        </a:p>
      </dgm:t>
    </dgm:pt>
    <dgm:pt modelId="{23863B7B-9CB9-43C8-8F30-B55F498F9D3B}" type="sibTrans" cxnId="{395AD712-46EA-43EE-99BA-7BDDD5D42331}">
      <dgm:prSet/>
      <dgm:spPr/>
      <dgm:t>
        <a:bodyPr/>
        <a:lstStyle/>
        <a:p>
          <a:endParaRPr lang="en-GB"/>
        </a:p>
      </dgm:t>
    </dgm:pt>
    <dgm:pt modelId="{4B22BD27-E31A-4449-B52B-8312B1698544}">
      <dgm:prSet phldrT="[Text]" custT="1"/>
      <dgm:spPr>
        <a:solidFill>
          <a:schemeClr val="tx1"/>
        </a:solidFill>
      </dgm:spPr>
      <dgm:t>
        <a:bodyPr>
          <a:scene3d>
            <a:camera prst="perspectiveRight" fov="5400000"/>
            <a:lightRig rig="threePt" dir="t"/>
          </a:scene3d>
        </a:bodyPr>
        <a:lstStyle/>
        <a:p>
          <a:r>
            <a:rPr lang="en-GB" sz="1600" b="1" dirty="0">
              <a:latin typeface="Tahoma" panose="020B0604030504040204" pitchFamily="34" charset="0"/>
              <a:ea typeface="Tahoma" panose="020B0604030504040204" pitchFamily="34" charset="0"/>
              <a:cs typeface="Tahoma" panose="020B0604030504040204" pitchFamily="34" charset="0"/>
            </a:rPr>
            <a:t>Drug-related </a:t>
          </a:r>
          <a:r>
            <a:rPr lang="en-GB" sz="1600" b="1" u="sng" dirty="0">
              <a:latin typeface="Tahoma" panose="020B0604030504040204" pitchFamily="34" charset="0"/>
              <a:ea typeface="Tahoma" panose="020B0604030504040204" pitchFamily="34" charset="0"/>
              <a:cs typeface="Tahoma" panose="020B0604030504040204" pitchFamily="34" charset="0"/>
            </a:rPr>
            <a:t>deaths</a:t>
          </a:r>
        </a:p>
        <a:p>
          <a:endParaRPr lang="en-GB" sz="500" b="1" u="sng" dirty="0"/>
        </a:p>
      </dgm:t>
    </dgm:pt>
    <dgm:pt modelId="{243E5856-5600-4C4F-B795-228A8D9F1899}" type="parTrans" cxnId="{F02A7922-0B9A-4FAE-872D-D78F0B11EB9D}">
      <dgm:prSet/>
      <dgm:spPr/>
      <dgm:t>
        <a:bodyPr/>
        <a:lstStyle/>
        <a:p>
          <a:endParaRPr lang="en-GB"/>
        </a:p>
      </dgm:t>
    </dgm:pt>
    <dgm:pt modelId="{C567DA24-6EEA-45CE-8C22-4AFCB0E222CF}" type="sibTrans" cxnId="{F02A7922-0B9A-4FAE-872D-D78F0B11EB9D}">
      <dgm:prSet/>
      <dgm:spPr/>
      <dgm:t>
        <a:bodyPr/>
        <a:lstStyle/>
        <a:p>
          <a:endParaRPr lang="en-GB"/>
        </a:p>
      </dgm:t>
    </dgm:pt>
    <dgm:pt modelId="{B3300F45-BC4E-4FCE-ADC7-3EC37DDCA453}">
      <dgm:prSet phldrT="[Text]" custT="1"/>
      <dgm:spPr>
        <a:solidFill>
          <a:srgbClr val="007770"/>
        </a:solidFill>
      </dgm:spPr>
      <dgm:t>
        <a:bodyPr>
          <a:scene3d>
            <a:camera prst="perspectiveRight" fov="5400000"/>
            <a:lightRig rig="threePt" dir="t"/>
          </a:scene3d>
        </a:bodyPr>
        <a:lstStyle/>
        <a:p>
          <a:r>
            <a:rPr lang="en-GB" sz="1600" b="1" dirty="0">
              <a:latin typeface="Tahoma" panose="020B0604030504040204" pitchFamily="34" charset="0"/>
              <a:ea typeface="Tahoma" panose="020B0604030504040204" pitchFamily="34" charset="0"/>
              <a:cs typeface="Tahoma" panose="020B0604030504040204" pitchFamily="34" charset="0"/>
            </a:rPr>
            <a:t>Adult </a:t>
          </a:r>
          <a:r>
            <a:rPr lang="en-GB" sz="1600" b="1" u="sng" dirty="0">
              <a:latin typeface="Tahoma" panose="020B0604030504040204" pitchFamily="34" charset="0"/>
              <a:ea typeface="Tahoma" panose="020B0604030504040204" pitchFamily="34" charset="0"/>
              <a:cs typeface="Tahoma" panose="020B0604030504040204" pitchFamily="34" charset="0"/>
            </a:rPr>
            <a:t>safeguarding</a:t>
          </a:r>
        </a:p>
        <a:p>
          <a:endParaRPr lang="en-GB" sz="1200" b="1" u="sng" dirty="0"/>
        </a:p>
      </dgm:t>
    </dgm:pt>
    <dgm:pt modelId="{79BC6663-A631-48D9-ABE9-087A1E2E4E7A}" type="parTrans" cxnId="{F96F3EF8-E551-438D-920C-9AED3EF5DBF2}">
      <dgm:prSet/>
      <dgm:spPr/>
      <dgm:t>
        <a:bodyPr/>
        <a:lstStyle/>
        <a:p>
          <a:endParaRPr lang="en-GB"/>
        </a:p>
      </dgm:t>
    </dgm:pt>
    <dgm:pt modelId="{5BC5D2D8-8B69-4582-9BFD-131053CDFD59}" type="sibTrans" cxnId="{F96F3EF8-E551-438D-920C-9AED3EF5DBF2}">
      <dgm:prSet/>
      <dgm:spPr/>
      <dgm:t>
        <a:bodyPr/>
        <a:lstStyle/>
        <a:p>
          <a:endParaRPr lang="en-GB"/>
        </a:p>
      </dgm:t>
    </dgm:pt>
    <dgm:pt modelId="{C6B0F0C7-97AD-40F0-A0A3-23A60B1E31FF}">
      <dgm:prSet phldrT="[Text]" custT="1"/>
      <dgm:spPr>
        <a:solidFill>
          <a:srgbClr val="007770"/>
        </a:solidFill>
      </dgm:spPr>
      <dgm:t>
        <a:bodyPr>
          <a:scene3d>
            <a:camera prst="perspectiveRight" fov="5400000"/>
            <a:lightRig rig="threePt" dir="t"/>
          </a:scene3d>
        </a:bodyPr>
        <a:lstStyle/>
        <a:p>
          <a:pPr>
            <a:buFont typeface="Arial" panose="020B0604020202020204" pitchFamily="34" charset="0"/>
            <a:buChar char="•"/>
          </a:pPr>
          <a:r>
            <a:rPr lang="en-GB" sz="1400" b="0" dirty="0">
              <a:latin typeface="Tahoma" panose="020B0604030504040204" pitchFamily="34" charset="0"/>
              <a:ea typeface="Tahoma" panose="020B0604030504040204" pitchFamily="34" charset="0"/>
              <a:cs typeface="Tahoma" panose="020B0604030504040204" pitchFamily="34" charset="0"/>
            </a:rPr>
            <a:t>Adult safeguarding was not done consistently well.</a:t>
          </a:r>
          <a:endParaRPr lang="en-GB" sz="1400" dirty="0"/>
        </a:p>
      </dgm:t>
    </dgm:pt>
    <dgm:pt modelId="{0CC7B069-216B-4052-B6BE-22BFCC21475A}" type="parTrans" cxnId="{8828012B-7AD7-4FBE-8F2B-8B9405FED1E5}">
      <dgm:prSet/>
      <dgm:spPr/>
      <dgm:t>
        <a:bodyPr/>
        <a:lstStyle/>
        <a:p>
          <a:endParaRPr lang="en-GB"/>
        </a:p>
      </dgm:t>
    </dgm:pt>
    <dgm:pt modelId="{C5E0B617-4780-42A0-94A5-5326B1030C4F}" type="sibTrans" cxnId="{8828012B-7AD7-4FBE-8F2B-8B9405FED1E5}">
      <dgm:prSet/>
      <dgm:spPr/>
      <dgm:t>
        <a:bodyPr/>
        <a:lstStyle/>
        <a:p>
          <a:endParaRPr lang="en-GB"/>
        </a:p>
      </dgm:t>
    </dgm:pt>
    <dgm:pt modelId="{34D35372-344A-44D0-AC17-048163AF3CB6}">
      <dgm:prSet custT="1"/>
      <dgm:spPr>
        <a:solidFill>
          <a:schemeClr val="tx1"/>
        </a:solidFill>
      </dgm:spPr>
      <dgm:t>
        <a:bodyPr>
          <a:scene3d>
            <a:camera prst="perspectiveRight" fov="5400000"/>
            <a:lightRig rig="threePt" dir="t"/>
          </a:scene3d>
        </a:bodyPr>
        <a:lstStyle/>
        <a:p>
          <a:pPr>
            <a:buFont typeface="Arial" panose="020B0604020202020204" pitchFamily="34" charset="0"/>
            <a:buChar char="•"/>
          </a:pPr>
          <a:r>
            <a:rPr lang="en-GB" sz="1400" b="0" dirty="0">
              <a:latin typeface="Tahoma" panose="020B0604030504040204" pitchFamily="34" charset="0"/>
              <a:ea typeface="Tahoma" panose="020B0604030504040204" pitchFamily="34" charset="0"/>
              <a:cs typeface="Tahoma" panose="020B0604030504040204" pitchFamily="34" charset="0"/>
            </a:rPr>
            <a:t>Too many people are dying as a result, or partly because, of drug misuse. </a:t>
          </a:r>
          <a:endParaRPr lang="en-GB" sz="1400" dirty="0"/>
        </a:p>
      </dgm:t>
    </dgm:pt>
    <dgm:pt modelId="{4D827EE6-1940-499A-AE9E-D9B851EC75E3}" type="parTrans" cxnId="{2BCE902A-E01E-4799-B2EA-1931AB9E9B7B}">
      <dgm:prSet/>
      <dgm:spPr/>
      <dgm:t>
        <a:bodyPr/>
        <a:lstStyle/>
        <a:p>
          <a:endParaRPr lang="en-GB"/>
        </a:p>
      </dgm:t>
    </dgm:pt>
    <dgm:pt modelId="{1B153A58-F045-42A3-AF9D-6786C943EA29}" type="sibTrans" cxnId="{2BCE902A-E01E-4799-B2EA-1931AB9E9B7B}">
      <dgm:prSet/>
      <dgm:spPr/>
      <dgm:t>
        <a:bodyPr/>
        <a:lstStyle/>
        <a:p>
          <a:endParaRPr lang="en-GB"/>
        </a:p>
      </dgm:t>
    </dgm:pt>
    <dgm:pt modelId="{78E29C62-5695-4753-8E55-D0D3992C50AB}">
      <dgm:prSet phldrT="[Text]" custT="1"/>
      <dgm:spPr>
        <a:solidFill>
          <a:srgbClr val="3E1B59"/>
        </a:solidFill>
      </dgm:spPr>
      <dgm:t>
        <a:bodyPr>
          <a:scene3d>
            <a:camera prst="perspectiveRight" fov="5400000"/>
            <a:lightRig rig="threePt" dir="t"/>
          </a:scene3d>
        </a:bodyPr>
        <a:lstStyle/>
        <a:p>
          <a:r>
            <a:rPr lang="en-GB" sz="1200" dirty="0"/>
            <a:t>Brief interventions to reduce overdose risks have been impacted by the pandemic. Probation practitioners did not see this work as part of their role.</a:t>
          </a:r>
        </a:p>
      </dgm:t>
    </dgm:pt>
    <dgm:pt modelId="{A66D1672-92EB-45A2-BF5F-CA2115805B7F}" type="parTrans" cxnId="{C154643A-9CAD-48DC-90B5-3F4C56577244}">
      <dgm:prSet/>
      <dgm:spPr/>
      <dgm:t>
        <a:bodyPr/>
        <a:lstStyle/>
        <a:p>
          <a:endParaRPr lang="en-GB"/>
        </a:p>
      </dgm:t>
    </dgm:pt>
    <dgm:pt modelId="{F3568D5D-104F-4E19-9ADD-EDAB8EDC713D}" type="sibTrans" cxnId="{C154643A-9CAD-48DC-90B5-3F4C56577244}">
      <dgm:prSet/>
      <dgm:spPr/>
      <dgm:t>
        <a:bodyPr/>
        <a:lstStyle/>
        <a:p>
          <a:endParaRPr lang="en-GB"/>
        </a:p>
      </dgm:t>
    </dgm:pt>
    <dgm:pt modelId="{84196B08-503C-4437-8268-A3388B6AACF6}">
      <dgm:prSet phldrT="[Text]" custT="1"/>
      <dgm:spPr>
        <a:solidFill>
          <a:srgbClr val="3E1B59"/>
        </a:solidFill>
      </dgm:spPr>
      <dgm:t>
        <a:bodyPr>
          <a:scene3d>
            <a:camera prst="perspectiveRight" fov="5400000"/>
            <a:lightRig rig="threePt" dir="t"/>
          </a:scene3d>
        </a:bodyPr>
        <a:lstStyle/>
        <a:p>
          <a:r>
            <a:rPr lang="en-GB" sz="1200" dirty="0"/>
            <a:t>Naloxone roll-out for approved premises had reached 60:101 sites </a:t>
          </a:r>
          <a:br>
            <a:rPr lang="en-GB" sz="1200" dirty="0"/>
          </a:br>
          <a:r>
            <a:rPr lang="en-GB" sz="1200" dirty="0"/>
            <a:t>by July 2021. </a:t>
          </a:r>
        </a:p>
      </dgm:t>
    </dgm:pt>
    <dgm:pt modelId="{07EA3DAC-5EE0-4F77-98C4-BDDA9CE18F0C}" type="parTrans" cxnId="{ABEB7BA5-FF5C-4E17-BE13-E58CEC81617A}">
      <dgm:prSet/>
      <dgm:spPr/>
      <dgm:t>
        <a:bodyPr/>
        <a:lstStyle/>
        <a:p>
          <a:endParaRPr lang="en-GB"/>
        </a:p>
      </dgm:t>
    </dgm:pt>
    <dgm:pt modelId="{C6F68B12-B55B-4B6F-9076-19DA6EF8876E}" type="sibTrans" cxnId="{ABEB7BA5-FF5C-4E17-BE13-E58CEC81617A}">
      <dgm:prSet/>
      <dgm:spPr/>
      <dgm:t>
        <a:bodyPr/>
        <a:lstStyle/>
        <a:p>
          <a:endParaRPr lang="en-GB"/>
        </a:p>
      </dgm:t>
    </dgm:pt>
    <dgm:pt modelId="{5A04D52A-6078-4C10-8F7D-9D885EA16F26}">
      <dgm:prSet phldrT="[Text]" custT="1"/>
      <dgm:spPr>
        <a:solidFill>
          <a:srgbClr val="3E1B59"/>
        </a:solidFill>
      </dgm:spPr>
      <dgm:t>
        <a:bodyPr>
          <a:scene3d>
            <a:camera prst="perspectiveRight" fov="5400000"/>
            <a:lightRig rig="threePt" dir="t"/>
          </a:scene3d>
        </a:bodyPr>
        <a:lstStyle/>
        <a:p>
          <a:endParaRPr lang="en-GB" sz="1200" dirty="0"/>
        </a:p>
      </dgm:t>
    </dgm:pt>
    <dgm:pt modelId="{9107E9E3-090A-41E9-ABEF-4B789BC44E49}" type="parTrans" cxnId="{D64C0A03-B26C-42DD-AA87-BFC32F530C83}">
      <dgm:prSet/>
      <dgm:spPr/>
      <dgm:t>
        <a:bodyPr/>
        <a:lstStyle/>
        <a:p>
          <a:endParaRPr lang="en-GB"/>
        </a:p>
      </dgm:t>
    </dgm:pt>
    <dgm:pt modelId="{B34EF45C-161A-4515-B7CC-B5DB546B917B}" type="sibTrans" cxnId="{D64C0A03-B26C-42DD-AA87-BFC32F530C83}">
      <dgm:prSet/>
      <dgm:spPr/>
      <dgm:t>
        <a:bodyPr/>
        <a:lstStyle/>
        <a:p>
          <a:endParaRPr lang="en-GB"/>
        </a:p>
      </dgm:t>
    </dgm:pt>
    <dgm:pt modelId="{9EA88CD0-8C6C-462D-AC10-E1A2B0A64796}">
      <dgm:prSet phldrT="[Text]" custT="1"/>
      <dgm:spPr>
        <a:solidFill>
          <a:srgbClr val="3E1B59"/>
        </a:solidFill>
      </dgm:spPr>
      <dgm:t>
        <a:bodyPr>
          <a:scene3d>
            <a:camera prst="perspectiveRight" fov="5400000"/>
            <a:lightRig rig="threePt" dir="t"/>
          </a:scene3d>
        </a:bodyPr>
        <a:lstStyle/>
        <a:p>
          <a:endParaRPr lang="en-GB" sz="1200" dirty="0"/>
        </a:p>
      </dgm:t>
    </dgm:pt>
    <dgm:pt modelId="{82B154FA-24C1-426C-9EBF-EC6C609AAEC8}" type="parTrans" cxnId="{69403AE3-086D-4776-BCA8-E31E9BC6C961}">
      <dgm:prSet/>
      <dgm:spPr/>
      <dgm:t>
        <a:bodyPr/>
        <a:lstStyle/>
        <a:p>
          <a:endParaRPr lang="en-GB"/>
        </a:p>
      </dgm:t>
    </dgm:pt>
    <dgm:pt modelId="{659D54F1-67F6-4D2C-812B-82AA4C6C3E4D}" type="sibTrans" cxnId="{69403AE3-086D-4776-BCA8-E31E9BC6C961}">
      <dgm:prSet/>
      <dgm:spPr/>
      <dgm:t>
        <a:bodyPr/>
        <a:lstStyle/>
        <a:p>
          <a:endParaRPr lang="en-GB"/>
        </a:p>
      </dgm:t>
    </dgm:pt>
    <dgm:pt modelId="{9F1E0E8C-C329-4170-B025-EAC54132665E}">
      <dgm:prSet custT="1"/>
      <dgm:spPr>
        <a:solidFill>
          <a:schemeClr val="tx1"/>
        </a:solidFill>
      </dgm:spPr>
      <dgm:t>
        <a:bodyPr>
          <a:scene3d>
            <a:camera prst="perspectiveRight" fov="5400000"/>
            <a:lightRig rig="threePt" dir="t"/>
          </a:scene3d>
        </a:bodyPr>
        <a:lstStyle/>
        <a:p>
          <a:pPr>
            <a:buFont typeface="Arial" panose="020B0604020202020204" pitchFamily="34" charset="0"/>
            <a:buChar char="•"/>
          </a:pPr>
          <a:r>
            <a:rPr lang="en-GB" sz="1400" b="0" dirty="0">
              <a:latin typeface="Tahoma" panose="020B0604030504040204" pitchFamily="34" charset="0"/>
              <a:ea typeface="Tahoma" panose="020B0604030504040204" pitchFamily="34" charset="0"/>
              <a:cs typeface="Tahoma" panose="020B0604030504040204" pitchFamily="34" charset="0"/>
            </a:rPr>
            <a:t>Learning from when people die of drug-related deaths is not maximised between and within agencies.</a:t>
          </a:r>
          <a:endParaRPr lang="en-GB" sz="1400" dirty="0"/>
        </a:p>
      </dgm:t>
    </dgm:pt>
    <dgm:pt modelId="{6A3509CE-887C-40ED-98D7-CB87E08A8D59}" type="parTrans" cxnId="{686190AB-5208-4D54-BAC3-F94073ED78A9}">
      <dgm:prSet/>
      <dgm:spPr/>
      <dgm:t>
        <a:bodyPr/>
        <a:lstStyle/>
        <a:p>
          <a:endParaRPr lang="en-GB"/>
        </a:p>
      </dgm:t>
    </dgm:pt>
    <dgm:pt modelId="{E9AFADBA-ABE5-4BAA-BD3B-31170370601F}" type="sibTrans" cxnId="{686190AB-5208-4D54-BAC3-F94073ED78A9}">
      <dgm:prSet/>
      <dgm:spPr/>
      <dgm:t>
        <a:bodyPr/>
        <a:lstStyle/>
        <a:p>
          <a:endParaRPr lang="en-GB"/>
        </a:p>
      </dgm:t>
    </dgm:pt>
    <dgm:pt modelId="{F07A847E-079B-48D6-B614-0AA436770552}">
      <dgm:prSet phldrT="[Text]" custT="1"/>
      <dgm:spPr>
        <a:solidFill>
          <a:srgbClr val="007770"/>
        </a:solidFill>
      </dgm:spPr>
      <dgm:t>
        <a:bodyPr>
          <a:scene3d>
            <a:camera prst="perspectiveRight" fov="5400000"/>
            <a:lightRig rig="threePt" dir="t"/>
          </a:scene3d>
        </a:bodyPr>
        <a:lstStyle/>
        <a:p>
          <a:pPr>
            <a:buFont typeface="Arial" panose="020B0604020202020204" pitchFamily="34" charset="0"/>
            <a:buChar char="•"/>
          </a:pPr>
          <a:r>
            <a:rPr lang="en-GB" sz="1400" b="0" dirty="0">
              <a:latin typeface="Tahoma" panose="020B0604030504040204" pitchFamily="34" charset="0"/>
              <a:ea typeface="Tahoma" panose="020B0604030504040204" pitchFamily="34" charset="0"/>
              <a:cs typeface="Tahoma" panose="020B0604030504040204" pitchFamily="34" charset="0"/>
            </a:rPr>
            <a:t>We saw high levels of vulnerability, and organised crime influences. </a:t>
          </a:r>
          <a:endParaRPr lang="en-GB" sz="1400" dirty="0"/>
        </a:p>
      </dgm:t>
    </dgm:pt>
    <dgm:pt modelId="{4B540475-E728-4008-B79C-0708A04F088E}" type="parTrans" cxnId="{3A71838D-E251-446D-9B59-57FDAE1822A9}">
      <dgm:prSet/>
      <dgm:spPr/>
      <dgm:t>
        <a:bodyPr/>
        <a:lstStyle/>
        <a:p>
          <a:endParaRPr lang="en-GB"/>
        </a:p>
      </dgm:t>
    </dgm:pt>
    <dgm:pt modelId="{12961A99-AC8E-4589-A891-4B6047295A3A}" type="sibTrans" cxnId="{3A71838D-E251-446D-9B59-57FDAE1822A9}">
      <dgm:prSet/>
      <dgm:spPr/>
      <dgm:t>
        <a:bodyPr/>
        <a:lstStyle/>
        <a:p>
          <a:endParaRPr lang="en-GB"/>
        </a:p>
      </dgm:t>
    </dgm:pt>
    <dgm:pt modelId="{04394DE9-5426-4A78-A311-2BC9922526B1}">
      <dgm:prSet custT="1"/>
      <dgm:spPr>
        <a:solidFill>
          <a:schemeClr val="tx1"/>
        </a:solidFill>
      </dgm:spPr>
      <dgm:t>
        <a:bodyPr>
          <a:scene3d>
            <a:camera prst="perspectiveRight" fov="5400000"/>
            <a:lightRig rig="threePt" dir="t"/>
          </a:scene3d>
        </a:bodyPr>
        <a:lstStyle/>
        <a:p>
          <a:pPr>
            <a:buFont typeface="Arial" panose="020B0604020202020204" pitchFamily="34" charset="0"/>
            <a:buChar char="•"/>
          </a:pPr>
          <a:endParaRPr lang="en-GB" sz="1400" dirty="0"/>
        </a:p>
      </dgm:t>
    </dgm:pt>
    <dgm:pt modelId="{8F1D0EE6-B872-4A93-A6C0-10D0288970EB}" type="parTrans" cxnId="{D8B14DBA-8189-4364-A9B2-59317BEB63F9}">
      <dgm:prSet/>
      <dgm:spPr/>
      <dgm:t>
        <a:bodyPr/>
        <a:lstStyle/>
        <a:p>
          <a:endParaRPr lang="en-GB"/>
        </a:p>
      </dgm:t>
    </dgm:pt>
    <dgm:pt modelId="{BF03D320-70E0-4FE3-A37F-A0CB2F742DE7}" type="sibTrans" cxnId="{D8B14DBA-8189-4364-A9B2-59317BEB63F9}">
      <dgm:prSet/>
      <dgm:spPr/>
      <dgm:t>
        <a:bodyPr/>
        <a:lstStyle/>
        <a:p>
          <a:endParaRPr lang="en-GB"/>
        </a:p>
      </dgm:t>
    </dgm:pt>
    <dgm:pt modelId="{FDCCB6CD-2944-420D-9F31-AB65D178B5FE}">
      <dgm:prSet phldrT="[Text]" custT="1"/>
      <dgm:spPr>
        <a:solidFill>
          <a:srgbClr val="007770"/>
        </a:solidFill>
      </dgm:spPr>
      <dgm:t>
        <a:bodyPr>
          <a:scene3d>
            <a:camera prst="perspectiveRight" fov="5400000"/>
            <a:lightRig rig="threePt" dir="t"/>
          </a:scene3d>
        </a:bodyPr>
        <a:lstStyle/>
        <a:p>
          <a:pPr>
            <a:buFont typeface="Arial" panose="020B0604020202020204" pitchFamily="34" charset="0"/>
            <a:buChar char="•"/>
          </a:pPr>
          <a:endParaRPr lang="en-GB" sz="1400" dirty="0"/>
        </a:p>
      </dgm:t>
    </dgm:pt>
    <dgm:pt modelId="{6CE06E7C-40AC-419A-B054-5E8EBC3EB793}" type="parTrans" cxnId="{AC94BC1C-8454-48C4-8ABC-FC4B5EE14B20}">
      <dgm:prSet/>
      <dgm:spPr/>
      <dgm:t>
        <a:bodyPr/>
        <a:lstStyle/>
        <a:p>
          <a:endParaRPr lang="en-GB"/>
        </a:p>
      </dgm:t>
    </dgm:pt>
    <dgm:pt modelId="{01A324FD-3F6D-4F61-996E-D0AA4EAF9A18}" type="sibTrans" cxnId="{AC94BC1C-8454-48C4-8ABC-FC4B5EE14B20}">
      <dgm:prSet/>
      <dgm:spPr/>
      <dgm:t>
        <a:bodyPr/>
        <a:lstStyle/>
        <a:p>
          <a:endParaRPr lang="en-GB"/>
        </a:p>
      </dgm:t>
    </dgm:pt>
    <dgm:pt modelId="{9366ECC4-997A-444A-8607-79E896A17CAD}" type="pres">
      <dgm:prSet presAssocID="{54820787-DA26-4691-A3D3-F6456C002549}" presName="Name0" presStyleCnt="0">
        <dgm:presLayoutVars>
          <dgm:dir/>
          <dgm:resizeHandles val="exact"/>
        </dgm:presLayoutVars>
      </dgm:prSet>
      <dgm:spPr/>
    </dgm:pt>
    <dgm:pt modelId="{CAF9D1C9-4211-499B-ADD9-30D57AB99B7F}" type="pres">
      <dgm:prSet presAssocID="{6B861ADB-0F6E-427D-8C3C-43FE0CF86A22}" presName="node" presStyleLbl="node1" presStyleIdx="0" presStyleCnt="3" custScaleX="115193">
        <dgm:presLayoutVars>
          <dgm:bulletEnabled val="1"/>
        </dgm:presLayoutVars>
      </dgm:prSet>
      <dgm:spPr/>
    </dgm:pt>
    <dgm:pt modelId="{F10B0FEE-4D84-4BC1-8909-E4BF6788BBC0}" type="pres">
      <dgm:prSet presAssocID="{D5B13F59-808F-4B35-A190-9DB077A48D4E}" presName="sibTrans" presStyleCnt="0"/>
      <dgm:spPr/>
    </dgm:pt>
    <dgm:pt modelId="{435134A8-2DC6-41FC-863B-E311E41439EA}" type="pres">
      <dgm:prSet presAssocID="{4B22BD27-E31A-4449-B52B-8312B1698544}" presName="node" presStyleLbl="node1" presStyleIdx="1" presStyleCnt="3" custLinFactNeighborX="-22233" custLinFactNeighborY="5">
        <dgm:presLayoutVars>
          <dgm:bulletEnabled val="1"/>
        </dgm:presLayoutVars>
      </dgm:prSet>
      <dgm:spPr/>
    </dgm:pt>
    <dgm:pt modelId="{15AD3779-B5AB-4AEF-8985-7483FD50E740}" type="pres">
      <dgm:prSet presAssocID="{C567DA24-6EEA-45CE-8C22-4AFCB0E222CF}" presName="sibTrans" presStyleCnt="0"/>
      <dgm:spPr/>
    </dgm:pt>
    <dgm:pt modelId="{FEF9CF95-70DA-4621-A829-02C36B067FB4}" type="pres">
      <dgm:prSet presAssocID="{B3300F45-BC4E-4FCE-ADC7-3EC37DDCA453}" presName="node" presStyleLbl="node1" presStyleIdx="2" presStyleCnt="3" custLinFactNeighborX="5890" custLinFactNeighborY="-36">
        <dgm:presLayoutVars>
          <dgm:bulletEnabled val="1"/>
        </dgm:presLayoutVars>
      </dgm:prSet>
      <dgm:spPr/>
    </dgm:pt>
  </dgm:ptLst>
  <dgm:cxnLst>
    <dgm:cxn modelId="{D64C0A03-B26C-42DD-AA87-BFC32F530C83}" srcId="{6B861ADB-0F6E-427D-8C3C-43FE0CF86A22}" destId="{5A04D52A-6078-4C10-8F7D-9D885EA16F26}" srcOrd="1" destOrd="0" parTransId="{9107E9E3-090A-41E9-ABEF-4B789BC44E49}" sibTransId="{B34EF45C-161A-4515-B7CC-B5DB546B917B}"/>
    <dgm:cxn modelId="{327CD608-BE53-4A77-8EB8-3FFBD03535E9}" type="presOf" srcId="{C6B0F0C7-97AD-40F0-A0A3-23A60B1E31FF}" destId="{FEF9CF95-70DA-4621-A829-02C36B067FB4}" srcOrd="0" destOrd="1" presId="urn:microsoft.com/office/officeart/2005/8/layout/hList6"/>
    <dgm:cxn modelId="{1F078A0F-110D-4B7B-9341-51DFA5E61526}" type="presOf" srcId="{1989796F-9458-4CFE-AAEF-33C434172655}" destId="{CAF9D1C9-4211-499B-ADD9-30D57AB99B7F}" srcOrd="0" destOrd="1" presId="urn:microsoft.com/office/officeart/2005/8/layout/hList6"/>
    <dgm:cxn modelId="{395AD712-46EA-43EE-99BA-7BDDD5D42331}" srcId="{6B861ADB-0F6E-427D-8C3C-43FE0CF86A22}" destId="{1989796F-9458-4CFE-AAEF-33C434172655}" srcOrd="0" destOrd="0" parTransId="{DD32011C-6CC3-4321-AC2C-5FCC8C7E875D}" sibTransId="{23863B7B-9CB9-43C8-8F30-B55F498F9D3B}"/>
    <dgm:cxn modelId="{AC94BC1C-8454-48C4-8ABC-FC4B5EE14B20}" srcId="{B3300F45-BC4E-4FCE-ADC7-3EC37DDCA453}" destId="{FDCCB6CD-2944-420D-9F31-AB65D178B5FE}" srcOrd="1" destOrd="0" parTransId="{6CE06E7C-40AC-419A-B054-5E8EBC3EB793}" sibTransId="{01A324FD-3F6D-4F61-996E-D0AA4EAF9A18}"/>
    <dgm:cxn modelId="{F02A7922-0B9A-4FAE-872D-D78F0B11EB9D}" srcId="{54820787-DA26-4691-A3D3-F6456C002549}" destId="{4B22BD27-E31A-4449-B52B-8312B1698544}" srcOrd="1" destOrd="0" parTransId="{243E5856-5600-4C4F-B795-228A8D9F1899}" sibTransId="{C567DA24-6EEA-45CE-8C22-4AFCB0E222CF}"/>
    <dgm:cxn modelId="{7EC92C28-1EC1-4240-AB0A-9E8719722429}" type="presOf" srcId="{5A04D52A-6078-4C10-8F7D-9D885EA16F26}" destId="{CAF9D1C9-4211-499B-ADD9-30D57AB99B7F}" srcOrd="0" destOrd="2" presId="urn:microsoft.com/office/officeart/2005/8/layout/hList6"/>
    <dgm:cxn modelId="{2BCE902A-E01E-4799-B2EA-1931AB9E9B7B}" srcId="{4B22BD27-E31A-4449-B52B-8312B1698544}" destId="{34D35372-344A-44D0-AC17-048163AF3CB6}" srcOrd="0" destOrd="0" parTransId="{4D827EE6-1940-499A-AE9E-D9B851EC75E3}" sibTransId="{1B153A58-F045-42A3-AF9D-6786C943EA29}"/>
    <dgm:cxn modelId="{8828012B-7AD7-4FBE-8F2B-8B9405FED1E5}" srcId="{B3300F45-BC4E-4FCE-ADC7-3EC37DDCA453}" destId="{C6B0F0C7-97AD-40F0-A0A3-23A60B1E31FF}" srcOrd="0" destOrd="0" parTransId="{0CC7B069-216B-4052-B6BE-22BFCC21475A}" sibTransId="{C5E0B617-4780-42A0-94A5-5326B1030C4F}"/>
    <dgm:cxn modelId="{C154643A-9CAD-48DC-90B5-3F4C56577244}" srcId="{6B861ADB-0F6E-427D-8C3C-43FE0CF86A22}" destId="{78E29C62-5695-4753-8E55-D0D3992C50AB}" srcOrd="2" destOrd="0" parTransId="{A66D1672-92EB-45A2-BF5F-CA2115805B7F}" sibTransId="{F3568D5D-104F-4E19-9ADD-EDAB8EDC713D}"/>
    <dgm:cxn modelId="{EEB5D43B-D46D-41D5-B7C9-616C19249FFE}" type="presOf" srcId="{F07A847E-079B-48D6-B614-0AA436770552}" destId="{FEF9CF95-70DA-4621-A829-02C36B067FB4}" srcOrd="0" destOrd="3" presId="urn:microsoft.com/office/officeart/2005/8/layout/hList6"/>
    <dgm:cxn modelId="{C4E46576-14D5-4204-91BD-72FFED0DE4C4}" type="presOf" srcId="{78E29C62-5695-4753-8E55-D0D3992C50AB}" destId="{CAF9D1C9-4211-499B-ADD9-30D57AB99B7F}" srcOrd="0" destOrd="3" presId="urn:microsoft.com/office/officeart/2005/8/layout/hList6"/>
    <dgm:cxn modelId="{39611383-104C-4D7D-938A-CB553694E80F}" type="presOf" srcId="{4B22BD27-E31A-4449-B52B-8312B1698544}" destId="{435134A8-2DC6-41FC-863B-E311E41439EA}" srcOrd="0" destOrd="0" presId="urn:microsoft.com/office/officeart/2005/8/layout/hList6"/>
    <dgm:cxn modelId="{AEB79B84-4A21-467F-B8BF-7130DD965775}" type="presOf" srcId="{84196B08-503C-4437-8268-A3388B6AACF6}" destId="{CAF9D1C9-4211-499B-ADD9-30D57AB99B7F}" srcOrd="0" destOrd="5" presId="urn:microsoft.com/office/officeart/2005/8/layout/hList6"/>
    <dgm:cxn modelId="{D6F99D8A-93ED-42CA-9FE1-56FA4185BADE}" type="presOf" srcId="{B3300F45-BC4E-4FCE-ADC7-3EC37DDCA453}" destId="{FEF9CF95-70DA-4621-A829-02C36B067FB4}" srcOrd="0" destOrd="0" presId="urn:microsoft.com/office/officeart/2005/8/layout/hList6"/>
    <dgm:cxn modelId="{3A71838D-E251-446D-9B59-57FDAE1822A9}" srcId="{B3300F45-BC4E-4FCE-ADC7-3EC37DDCA453}" destId="{F07A847E-079B-48D6-B614-0AA436770552}" srcOrd="2" destOrd="0" parTransId="{4B540475-E728-4008-B79C-0708A04F088E}" sibTransId="{12961A99-AC8E-4589-A891-4B6047295A3A}"/>
    <dgm:cxn modelId="{2CFDE49B-D54F-49D5-96CC-308887EE355A}" type="presOf" srcId="{34D35372-344A-44D0-AC17-048163AF3CB6}" destId="{435134A8-2DC6-41FC-863B-E311E41439EA}" srcOrd="0" destOrd="1" presId="urn:microsoft.com/office/officeart/2005/8/layout/hList6"/>
    <dgm:cxn modelId="{D40DC09F-1422-4610-BD80-90ED9BF47830}" type="presOf" srcId="{54820787-DA26-4691-A3D3-F6456C002549}" destId="{9366ECC4-997A-444A-8607-79E896A17CAD}" srcOrd="0" destOrd="0" presId="urn:microsoft.com/office/officeart/2005/8/layout/hList6"/>
    <dgm:cxn modelId="{ABEB7BA5-FF5C-4E17-BE13-E58CEC81617A}" srcId="{6B861ADB-0F6E-427D-8C3C-43FE0CF86A22}" destId="{84196B08-503C-4437-8268-A3388B6AACF6}" srcOrd="4" destOrd="0" parTransId="{07EA3DAC-5EE0-4F77-98C4-BDDA9CE18F0C}" sibTransId="{C6F68B12-B55B-4B6F-9076-19DA6EF8876E}"/>
    <dgm:cxn modelId="{686190AB-5208-4D54-BAC3-F94073ED78A9}" srcId="{4B22BD27-E31A-4449-B52B-8312B1698544}" destId="{9F1E0E8C-C329-4170-B025-EAC54132665E}" srcOrd="2" destOrd="0" parTransId="{6A3509CE-887C-40ED-98D7-CB87E08A8D59}" sibTransId="{E9AFADBA-ABE5-4BAA-BD3B-31170370601F}"/>
    <dgm:cxn modelId="{A84316AE-BD96-4DF1-A310-6CE39E0B7828}" type="presOf" srcId="{6B861ADB-0F6E-427D-8C3C-43FE0CF86A22}" destId="{CAF9D1C9-4211-499B-ADD9-30D57AB99B7F}" srcOrd="0" destOrd="0" presId="urn:microsoft.com/office/officeart/2005/8/layout/hList6"/>
    <dgm:cxn modelId="{D8B14DBA-8189-4364-A9B2-59317BEB63F9}" srcId="{4B22BD27-E31A-4449-B52B-8312B1698544}" destId="{04394DE9-5426-4A78-A311-2BC9922526B1}" srcOrd="1" destOrd="0" parTransId="{8F1D0EE6-B872-4A93-A6C0-10D0288970EB}" sibTransId="{BF03D320-70E0-4FE3-A37F-A0CB2F742DE7}"/>
    <dgm:cxn modelId="{79FCA0BE-CF91-43A0-991D-E82F2A5D1ECA}" type="presOf" srcId="{FDCCB6CD-2944-420D-9F31-AB65D178B5FE}" destId="{FEF9CF95-70DA-4621-A829-02C36B067FB4}" srcOrd="0" destOrd="2" presId="urn:microsoft.com/office/officeart/2005/8/layout/hList6"/>
    <dgm:cxn modelId="{4557E2CC-BA62-4BC9-80DE-8004852A65A6}" srcId="{54820787-DA26-4691-A3D3-F6456C002549}" destId="{6B861ADB-0F6E-427D-8C3C-43FE0CF86A22}" srcOrd="0" destOrd="0" parTransId="{3D6DA4C2-58A2-42E7-9436-29CDE062A1CD}" sibTransId="{D5B13F59-808F-4B35-A190-9DB077A48D4E}"/>
    <dgm:cxn modelId="{DA59AACF-B31B-4E5F-96CC-0535F0E15FDE}" type="presOf" srcId="{9F1E0E8C-C329-4170-B025-EAC54132665E}" destId="{435134A8-2DC6-41FC-863B-E311E41439EA}" srcOrd="0" destOrd="3" presId="urn:microsoft.com/office/officeart/2005/8/layout/hList6"/>
    <dgm:cxn modelId="{134DACD8-39E3-40A2-A509-57BB4DA2F0D3}" type="presOf" srcId="{9EA88CD0-8C6C-462D-AC10-E1A2B0A64796}" destId="{CAF9D1C9-4211-499B-ADD9-30D57AB99B7F}" srcOrd="0" destOrd="4" presId="urn:microsoft.com/office/officeart/2005/8/layout/hList6"/>
    <dgm:cxn modelId="{69403AE3-086D-4776-BCA8-E31E9BC6C961}" srcId="{6B861ADB-0F6E-427D-8C3C-43FE0CF86A22}" destId="{9EA88CD0-8C6C-462D-AC10-E1A2B0A64796}" srcOrd="3" destOrd="0" parTransId="{82B154FA-24C1-426C-9EBF-EC6C609AAEC8}" sibTransId="{659D54F1-67F6-4D2C-812B-82AA4C6C3E4D}"/>
    <dgm:cxn modelId="{60CAA5EC-D3CB-440C-A76E-35B217BDFBB4}" type="presOf" srcId="{04394DE9-5426-4A78-A311-2BC9922526B1}" destId="{435134A8-2DC6-41FC-863B-E311E41439EA}" srcOrd="0" destOrd="2" presId="urn:microsoft.com/office/officeart/2005/8/layout/hList6"/>
    <dgm:cxn modelId="{F96F3EF8-E551-438D-920C-9AED3EF5DBF2}" srcId="{54820787-DA26-4691-A3D3-F6456C002549}" destId="{B3300F45-BC4E-4FCE-ADC7-3EC37DDCA453}" srcOrd="2" destOrd="0" parTransId="{79BC6663-A631-48D9-ABE9-087A1E2E4E7A}" sibTransId="{5BC5D2D8-8B69-4582-9BFD-131053CDFD59}"/>
    <dgm:cxn modelId="{7DD1ECA3-1010-42CA-8854-DCF2DD8B77B3}" type="presParOf" srcId="{9366ECC4-997A-444A-8607-79E896A17CAD}" destId="{CAF9D1C9-4211-499B-ADD9-30D57AB99B7F}" srcOrd="0" destOrd="0" presId="urn:microsoft.com/office/officeart/2005/8/layout/hList6"/>
    <dgm:cxn modelId="{9566D81A-022D-4F11-ABF6-9E5809E5B00E}" type="presParOf" srcId="{9366ECC4-997A-444A-8607-79E896A17CAD}" destId="{F10B0FEE-4D84-4BC1-8909-E4BF6788BBC0}" srcOrd="1" destOrd="0" presId="urn:microsoft.com/office/officeart/2005/8/layout/hList6"/>
    <dgm:cxn modelId="{79AA970F-F91F-448E-9A65-605512A7C29A}" type="presParOf" srcId="{9366ECC4-997A-444A-8607-79E896A17CAD}" destId="{435134A8-2DC6-41FC-863B-E311E41439EA}" srcOrd="2" destOrd="0" presId="urn:microsoft.com/office/officeart/2005/8/layout/hList6"/>
    <dgm:cxn modelId="{EC2F8363-BDC4-4B2F-AE22-93804765DA0D}" type="presParOf" srcId="{9366ECC4-997A-444A-8607-79E896A17CAD}" destId="{15AD3779-B5AB-4AEF-8985-7483FD50E740}" srcOrd="3" destOrd="0" presId="urn:microsoft.com/office/officeart/2005/8/layout/hList6"/>
    <dgm:cxn modelId="{6EE404D3-7698-4BD5-90C0-82C3E0F4DA02}" type="presParOf" srcId="{9366ECC4-997A-444A-8607-79E896A17CAD}" destId="{FEF9CF95-70DA-4621-A829-02C36B067FB4}"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9D1C9-4211-499B-ADD9-30D57AB99B7F}">
      <dsp:nvSpPr>
        <dsp:cNvPr id="0" name=""/>
        <dsp:cNvSpPr/>
      </dsp:nvSpPr>
      <dsp:spPr>
        <a:xfrm rot="16200000">
          <a:off x="-1331150" y="1332377"/>
          <a:ext cx="4845242" cy="2180487"/>
        </a:xfrm>
        <a:prstGeom prst="flowChartManualOperation">
          <a:avLst/>
        </a:prstGeom>
        <a:solidFill>
          <a:srgbClr val="3E1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scene3d>
            <a:camera prst="perspectiveRight" fov="5400000"/>
            <a:lightRig rig="threePt" dir="t"/>
          </a:scene3d>
        </a:bodyPr>
        <a:lstStyle/>
        <a:p>
          <a:pPr marL="0" lvl="0" indent="0" algn="l" defTabSz="711200">
            <a:lnSpc>
              <a:spcPct val="90000"/>
            </a:lnSpc>
            <a:spcBef>
              <a:spcPct val="0"/>
            </a:spcBef>
            <a:spcAft>
              <a:spcPct val="35000"/>
            </a:spcAft>
            <a:buNone/>
          </a:pPr>
          <a:r>
            <a:rPr lang="en-GB" sz="1600" b="1" kern="1200" dirty="0">
              <a:latin typeface="Tahoma" panose="020B0604030504040204" pitchFamily="34" charset="0"/>
              <a:ea typeface="Tahoma" panose="020B0604030504040204" pitchFamily="34" charset="0"/>
              <a:cs typeface="Tahoma" panose="020B0604030504040204" pitchFamily="34" charset="0"/>
            </a:rPr>
            <a:t>Harm reduction and overdose </a:t>
          </a:r>
          <a:r>
            <a:rPr lang="en-GB" sz="1600" b="1" u="sng" kern="1200" dirty="0">
              <a:latin typeface="Tahoma" panose="020B0604030504040204" pitchFamily="34" charset="0"/>
              <a:ea typeface="Tahoma" panose="020B0604030504040204" pitchFamily="34" charset="0"/>
              <a:cs typeface="Tahoma" panose="020B0604030504040204" pitchFamily="34" charset="0"/>
            </a:rPr>
            <a:t>prevention</a:t>
          </a:r>
          <a:endParaRPr lang="en-GB" sz="1600" b="1" u="sng" kern="1200" dirty="0"/>
        </a:p>
        <a:p>
          <a:pPr marL="114300" lvl="1" indent="-114300" algn="l" defTabSz="533400">
            <a:lnSpc>
              <a:spcPct val="90000"/>
            </a:lnSpc>
            <a:spcBef>
              <a:spcPct val="0"/>
            </a:spcBef>
            <a:spcAft>
              <a:spcPct val="15000"/>
            </a:spcAft>
            <a:buChar char="•"/>
          </a:pPr>
          <a:r>
            <a:rPr lang="en-GB" sz="1200" kern="1200" dirty="0"/>
            <a:t>Well-being issues not considered enough within the cases we reviewed. </a:t>
          </a:r>
        </a:p>
        <a:p>
          <a:pPr marL="114300" lvl="1" indent="-114300" algn="l" defTabSz="533400">
            <a:lnSpc>
              <a:spcPct val="90000"/>
            </a:lnSpc>
            <a:spcBef>
              <a:spcPct val="0"/>
            </a:spcBef>
            <a:spcAft>
              <a:spcPct val="15000"/>
            </a:spcAft>
            <a:buChar char="•"/>
          </a:pPr>
          <a:endParaRPr lang="en-GB" sz="1200" kern="1200" dirty="0"/>
        </a:p>
        <a:p>
          <a:pPr marL="114300" lvl="1" indent="-114300" algn="l" defTabSz="533400">
            <a:lnSpc>
              <a:spcPct val="90000"/>
            </a:lnSpc>
            <a:spcBef>
              <a:spcPct val="0"/>
            </a:spcBef>
            <a:spcAft>
              <a:spcPct val="15000"/>
            </a:spcAft>
            <a:buChar char="•"/>
          </a:pPr>
          <a:r>
            <a:rPr lang="en-GB" sz="1200" kern="1200" dirty="0"/>
            <a:t>Brief interventions to reduce overdose risks have been impacted by the pandemic. Probation practitioners did not see this work as part of their role.</a:t>
          </a:r>
        </a:p>
        <a:p>
          <a:pPr marL="114300" lvl="1" indent="-114300" algn="l" defTabSz="533400">
            <a:lnSpc>
              <a:spcPct val="90000"/>
            </a:lnSpc>
            <a:spcBef>
              <a:spcPct val="0"/>
            </a:spcBef>
            <a:spcAft>
              <a:spcPct val="15000"/>
            </a:spcAft>
            <a:buChar char="•"/>
          </a:pPr>
          <a:endParaRPr lang="en-GB" sz="1200" kern="1200" dirty="0"/>
        </a:p>
        <a:p>
          <a:pPr marL="114300" lvl="1" indent="-114300" algn="l" defTabSz="533400">
            <a:lnSpc>
              <a:spcPct val="90000"/>
            </a:lnSpc>
            <a:spcBef>
              <a:spcPct val="0"/>
            </a:spcBef>
            <a:spcAft>
              <a:spcPct val="15000"/>
            </a:spcAft>
            <a:buChar char="•"/>
          </a:pPr>
          <a:r>
            <a:rPr lang="en-GB" sz="1200" kern="1200" dirty="0"/>
            <a:t>Naloxone roll-out for approved premises had reached 60:101 sites </a:t>
          </a:r>
          <a:br>
            <a:rPr lang="en-GB" sz="1200" kern="1200" dirty="0"/>
          </a:br>
          <a:r>
            <a:rPr lang="en-GB" sz="1200" kern="1200" dirty="0"/>
            <a:t>by July 2021. </a:t>
          </a:r>
        </a:p>
      </dsp:txBody>
      <dsp:txXfrm rot="5400000">
        <a:off x="1227" y="969048"/>
        <a:ext cx="2180487" cy="2907146"/>
      </dsp:txXfrm>
    </dsp:sp>
    <dsp:sp modelId="{435134A8-2DC6-41FC-863B-E311E41439EA}">
      <dsp:nvSpPr>
        <dsp:cNvPr id="0" name=""/>
        <dsp:cNvSpPr/>
      </dsp:nvSpPr>
      <dsp:spPr>
        <a:xfrm rot="16200000">
          <a:off x="815945" y="1476171"/>
          <a:ext cx="4845242" cy="1892899"/>
        </a:xfrm>
        <a:prstGeom prst="flowChartManualOperation">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scene3d>
            <a:camera prst="perspectiveRight" fov="5400000"/>
            <a:lightRig rig="threePt" dir="t"/>
          </a:scene3d>
        </a:bodyPr>
        <a:lstStyle/>
        <a:p>
          <a:pPr marL="0" lvl="0" indent="0" algn="l" defTabSz="711200">
            <a:lnSpc>
              <a:spcPct val="90000"/>
            </a:lnSpc>
            <a:spcBef>
              <a:spcPct val="0"/>
            </a:spcBef>
            <a:spcAft>
              <a:spcPct val="35000"/>
            </a:spcAft>
            <a:buNone/>
          </a:pPr>
          <a:r>
            <a:rPr lang="en-GB" sz="1600" b="1" kern="1200" dirty="0">
              <a:latin typeface="Tahoma" panose="020B0604030504040204" pitchFamily="34" charset="0"/>
              <a:ea typeface="Tahoma" panose="020B0604030504040204" pitchFamily="34" charset="0"/>
              <a:cs typeface="Tahoma" panose="020B0604030504040204" pitchFamily="34" charset="0"/>
            </a:rPr>
            <a:t>Drug-related </a:t>
          </a:r>
          <a:r>
            <a:rPr lang="en-GB" sz="1600" b="1" u="sng" kern="1200" dirty="0">
              <a:latin typeface="Tahoma" panose="020B0604030504040204" pitchFamily="34" charset="0"/>
              <a:ea typeface="Tahoma" panose="020B0604030504040204" pitchFamily="34" charset="0"/>
              <a:cs typeface="Tahoma" panose="020B0604030504040204" pitchFamily="34" charset="0"/>
            </a:rPr>
            <a:t>deaths</a:t>
          </a:r>
        </a:p>
        <a:p>
          <a:pPr marL="0" lvl="0" indent="0" algn="l" defTabSz="711200">
            <a:lnSpc>
              <a:spcPct val="90000"/>
            </a:lnSpc>
            <a:spcBef>
              <a:spcPct val="0"/>
            </a:spcBef>
            <a:spcAft>
              <a:spcPct val="35000"/>
            </a:spcAft>
            <a:buNone/>
          </a:pPr>
          <a:endParaRPr lang="en-GB" sz="500" b="1" u="sng" kern="1200" dirty="0"/>
        </a:p>
        <a:p>
          <a:pPr marL="114300" lvl="1" indent="-114300" algn="l" defTabSz="622300">
            <a:lnSpc>
              <a:spcPct val="90000"/>
            </a:lnSpc>
            <a:spcBef>
              <a:spcPct val="0"/>
            </a:spcBef>
            <a:spcAft>
              <a:spcPct val="15000"/>
            </a:spcAft>
            <a:buFont typeface="Arial" panose="020B0604020202020204" pitchFamily="34" charset="0"/>
            <a:buChar char="•"/>
          </a:pPr>
          <a:r>
            <a:rPr lang="en-GB" sz="1400" b="0" kern="1200" dirty="0">
              <a:latin typeface="Tahoma" panose="020B0604030504040204" pitchFamily="34" charset="0"/>
              <a:ea typeface="Tahoma" panose="020B0604030504040204" pitchFamily="34" charset="0"/>
              <a:cs typeface="Tahoma" panose="020B0604030504040204" pitchFamily="34" charset="0"/>
            </a:rPr>
            <a:t>Too many people are dying as a result, or partly because, of drug misuse. </a:t>
          </a:r>
          <a:endParaRPr lang="en-GB" sz="140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400" kern="1200" dirty="0"/>
        </a:p>
        <a:p>
          <a:pPr marL="114300" lvl="1" indent="-114300" algn="l" defTabSz="622300">
            <a:lnSpc>
              <a:spcPct val="90000"/>
            </a:lnSpc>
            <a:spcBef>
              <a:spcPct val="0"/>
            </a:spcBef>
            <a:spcAft>
              <a:spcPct val="15000"/>
            </a:spcAft>
            <a:buFont typeface="Arial" panose="020B0604020202020204" pitchFamily="34" charset="0"/>
            <a:buChar char="•"/>
          </a:pPr>
          <a:r>
            <a:rPr lang="en-GB" sz="1400" b="0" kern="1200" dirty="0">
              <a:latin typeface="Tahoma" panose="020B0604030504040204" pitchFamily="34" charset="0"/>
              <a:ea typeface="Tahoma" panose="020B0604030504040204" pitchFamily="34" charset="0"/>
              <a:cs typeface="Tahoma" panose="020B0604030504040204" pitchFamily="34" charset="0"/>
            </a:rPr>
            <a:t>Learning from when people die of drug-related deaths is not maximised between and within agencies.</a:t>
          </a:r>
          <a:endParaRPr lang="en-GB" sz="1400" kern="1200" dirty="0"/>
        </a:p>
      </dsp:txBody>
      <dsp:txXfrm rot="5400000">
        <a:off x="2292116" y="969048"/>
        <a:ext cx="1892899" cy="2907146"/>
      </dsp:txXfrm>
    </dsp:sp>
    <dsp:sp modelId="{FEF9CF95-70DA-4621-A829-02C36B067FB4}">
      <dsp:nvSpPr>
        <dsp:cNvPr id="0" name=""/>
        <dsp:cNvSpPr/>
      </dsp:nvSpPr>
      <dsp:spPr>
        <a:xfrm rot="16200000">
          <a:off x="2883602" y="1476171"/>
          <a:ext cx="4845242" cy="1892899"/>
        </a:xfrm>
        <a:prstGeom prst="flowChartManualOperation">
          <a:avLst/>
        </a:prstGeom>
        <a:solidFill>
          <a:srgbClr val="007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scene3d>
            <a:camera prst="perspectiveRight" fov="5400000"/>
            <a:lightRig rig="threePt" dir="t"/>
          </a:scene3d>
        </a:bodyPr>
        <a:lstStyle/>
        <a:p>
          <a:pPr marL="0" lvl="0" indent="0" algn="l" defTabSz="711200">
            <a:lnSpc>
              <a:spcPct val="90000"/>
            </a:lnSpc>
            <a:spcBef>
              <a:spcPct val="0"/>
            </a:spcBef>
            <a:spcAft>
              <a:spcPct val="35000"/>
            </a:spcAft>
            <a:buNone/>
          </a:pPr>
          <a:r>
            <a:rPr lang="en-GB" sz="1600" b="1" kern="1200" dirty="0">
              <a:latin typeface="Tahoma" panose="020B0604030504040204" pitchFamily="34" charset="0"/>
              <a:ea typeface="Tahoma" panose="020B0604030504040204" pitchFamily="34" charset="0"/>
              <a:cs typeface="Tahoma" panose="020B0604030504040204" pitchFamily="34" charset="0"/>
            </a:rPr>
            <a:t>Adult </a:t>
          </a:r>
          <a:r>
            <a:rPr lang="en-GB" sz="1600" b="1" u="sng" kern="1200" dirty="0">
              <a:latin typeface="Tahoma" panose="020B0604030504040204" pitchFamily="34" charset="0"/>
              <a:ea typeface="Tahoma" panose="020B0604030504040204" pitchFamily="34" charset="0"/>
              <a:cs typeface="Tahoma" panose="020B0604030504040204" pitchFamily="34" charset="0"/>
            </a:rPr>
            <a:t>safeguarding</a:t>
          </a:r>
        </a:p>
        <a:p>
          <a:pPr marL="0" lvl="0" indent="0" algn="l" defTabSz="711200">
            <a:lnSpc>
              <a:spcPct val="90000"/>
            </a:lnSpc>
            <a:spcBef>
              <a:spcPct val="0"/>
            </a:spcBef>
            <a:spcAft>
              <a:spcPct val="35000"/>
            </a:spcAft>
            <a:buNone/>
          </a:pPr>
          <a:endParaRPr lang="en-GB" sz="1200" b="1" u="sng" kern="1200" dirty="0"/>
        </a:p>
        <a:p>
          <a:pPr marL="114300" lvl="1" indent="-114300" algn="l" defTabSz="622300">
            <a:lnSpc>
              <a:spcPct val="90000"/>
            </a:lnSpc>
            <a:spcBef>
              <a:spcPct val="0"/>
            </a:spcBef>
            <a:spcAft>
              <a:spcPct val="15000"/>
            </a:spcAft>
            <a:buFont typeface="Arial" panose="020B0604020202020204" pitchFamily="34" charset="0"/>
            <a:buChar char="•"/>
          </a:pPr>
          <a:r>
            <a:rPr lang="en-GB" sz="1400" b="0" kern="1200" dirty="0">
              <a:latin typeface="Tahoma" panose="020B0604030504040204" pitchFamily="34" charset="0"/>
              <a:ea typeface="Tahoma" panose="020B0604030504040204" pitchFamily="34" charset="0"/>
              <a:cs typeface="Tahoma" panose="020B0604030504040204" pitchFamily="34" charset="0"/>
            </a:rPr>
            <a:t>Adult safeguarding was not done consistently well.</a:t>
          </a:r>
          <a:endParaRPr lang="en-GB" sz="140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400" kern="1200" dirty="0"/>
        </a:p>
        <a:p>
          <a:pPr marL="114300" lvl="1" indent="-114300" algn="l" defTabSz="622300">
            <a:lnSpc>
              <a:spcPct val="90000"/>
            </a:lnSpc>
            <a:spcBef>
              <a:spcPct val="0"/>
            </a:spcBef>
            <a:spcAft>
              <a:spcPct val="15000"/>
            </a:spcAft>
            <a:buFont typeface="Arial" panose="020B0604020202020204" pitchFamily="34" charset="0"/>
            <a:buChar char="•"/>
          </a:pPr>
          <a:r>
            <a:rPr lang="en-GB" sz="1400" b="0" kern="1200" dirty="0">
              <a:latin typeface="Tahoma" panose="020B0604030504040204" pitchFamily="34" charset="0"/>
              <a:ea typeface="Tahoma" panose="020B0604030504040204" pitchFamily="34" charset="0"/>
              <a:cs typeface="Tahoma" panose="020B0604030504040204" pitchFamily="34" charset="0"/>
            </a:rPr>
            <a:t>We saw high levels of vulnerability, and organised crime influences. </a:t>
          </a:r>
          <a:endParaRPr lang="en-GB" sz="1400" kern="1200" dirty="0"/>
        </a:p>
      </dsp:txBody>
      <dsp:txXfrm rot="5400000">
        <a:off x="4359773" y="969048"/>
        <a:ext cx="1892899" cy="290714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D86132B8-25DF-4AE2-8286-406F26EB747E}" type="datetimeFigureOut">
              <a:rPr lang="en-GB" smtClean="0"/>
              <a:t>28/09/2021</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AF4DC9C9-7257-407B-BD98-7C3E8E50C627}" type="slidenum">
              <a:rPr lang="en-GB" smtClean="0"/>
              <a:t>‹#›</a:t>
            </a:fld>
            <a:endParaRPr lang="en-GB"/>
          </a:p>
        </p:txBody>
      </p:sp>
    </p:spTree>
    <p:extLst>
      <p:ext uri="{BB962C8B-B14F-4D97-AF65-F5344CB8AC3E}">
        <p14:creationId xmlns:p14="http://schemas.microsoft.com/office/powerpoint/2010/main" val="417702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B71BE5-1B70-4C9C-9110-25610FBE3CD2}" type="slidenum">
              <a:rPr kumimoji="0" lang="en-GB" sz="1200" b="0" i="0" u="none" strike="noStrike" kern="1200" cap="none" spc="0" normalizeH="0" baseline="0" noProof="0" smtClean="0">
                <a:ln>
                  <a:noFill/>
                </a:ln>
                <a:solidFill>
                  <a:prstClr val="black"/>
                </a:solidFill>
                <a:effectLst/>
                <a:uLnTx/>
                <a:uFillTx/>
                <a:latin typeface="Franklin Gothic Book"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Franklin Gothic Book" charset="0"/>
              <a:ea typeface="ＭＳ Ｐゴシック" charset="0"/>
            </a:endParaRPr>
          </a:p>
        </p:txBody>
      </p:sp>
    </p:spTree>
    <p:extLst>
      <p:ext uri="{BB962C8B-B14F-4D97-AF65-F5344CB8AC3E}">
        <p14:creationId xmlns:p14="http://schemas.microsoft.com/office/powerpoint/2010/main" val="97856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B71BE5-1B70-4C9C-9110-25610FBE3CD2}" type="slidenum">
              <a:rPr kumimoji="0" lang="en-GB" sz="1200" b="0" i="0" u="none" strike="noStrike" kern="1200" cap="none" spc="0" normalizeH="0" baseline="0" noProof="0" smtClean="0">
                <a:ln>
                  <a:noFill/>
                </a:ln>
                <a:solidFill>
                  <a:prstClr val="black"/>
                </a:solidFill>
                <a:effectLst/>
                <a:uLnTx/>
                <a:uFillTx/>
                <a:latin typeface="Franklin Gothic Book"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Franklin Gothic Book" charset="0"/>
              <a:ea typeface="ＭＳ Ｐゴシック" charset="0"/>
            </a:endParaRPr>
          </a:p>
        </p:txBody>
      </p:sp>
    </p:spTree>
    <p:extLst>
      <p:ext uri="{BB962C8B-B14F-4D97-AF65-F5344CB8AC3E}">
        <p14:creationId xmlns:p14="http://schemas.microsoft.com/office/powerpoint/2010/main" val="194362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B71BE5-1B70-4C9C-9110-25610FBE3CD2}" type="slidenum">
              <a:rPr kumimoji="0" lang="en-GB" sz="1200" b="0" i="0" u="none" strike="noStrike" kern="1200" cap="none" spc="0" normalizeH="0" baseline="0" noProof="0" smtClean="0">
                <a:ln>
                  <a:noFill/>
                </a:ln>
                <a:solidFill>
                  <a:prstClr val="black"/>
                </a:solidFill>
                <a:effectLst/>
                <a:uLnTx/>
                <a:uFillTx/>
                <a:latin typeface="Franklin Gothic Book"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Franklin Gothic Book" charset="0"/>
              <a:ea typeface="ＭＳ Ｐゴシック" charset="0"/>
            </a:endParaRPr>
          </a:p>
        </p:txBody>
      </p:sp>
    </p:spTree>
    <p:extLst>
      <p:ext uri="{BB962C8B-B14F-4D97-AF65-F5344CB8AC3E}">
        <p14:creationId xmlns:p14="http://schemas.microsoft.com/office/powerpoint/2010/main" val="19054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B71BE5-1B70-4C9C-9110-25610FBE3CD2}" type="slidenum">
              <a:rPr lang="en-GB" smtClean="0"/>
              <a:t>7</a:t>
            </a:fld>
            <a:endParaRPr lang="en-GB" dirty="0"/>
          </a:p>
        </p:txBody>
      </p:sp>
    </p:spTree>
    <p:extLst>
      <p:ext uri="{BB962C8B-B14F-4D97-AF65-F5344CB8AC3E}">
        <p14:creationId xmlns:p14="http://schemas.microsoft.com/office/powerpoint/2010/main" val="769058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Table shows: </a:t>
            </a:r>
            <a:r>
              <a:rPr lang="en-GB" b="1" dirty="0">
                <a:latin typeface="Arial" panose="020B0604020202020204" pitchFamily="34" charset="0"/>
                <a:cs typeface="Arial" panose="020B0604020202020204" pitchFamily="34" charset="0"/>
              </a:rPr>
              <a:t>Proportion of cases judged as sufficient in the NPS and all CRCs, split by level of risk of serious harm (2018/2019)</a:t>
            </a: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D4B71BE5-1B70-4C9C-9110-25610FBE3CD2}" type="slidenum">
              <a:rPr lang="en-GB" smtClean="0"/>
              <a:t>8</a:t>
            </a:fld>
            <a:endParaRPr lang="en-GB" dirty="0"/>
          </a:p>
        </p:txBody>
      </p:sp>
    </p:spTree>
    <p:extLst>
      <p:ext uri="{BB962C8B-B14F-4D97-AF65-F5344CB8AC3E}">
        <p14:creationId xmlns:p14="http://schemas.microsoft.com/office/powerpoint/2010/main" val="424077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B71BE5-1B70-4C9C-9110-25610FBE3CD2}" type="slidenum">
              <a:rPr kumimoji="0" lang="en-GB" sz="1200" b="0" i="0" u="none" strike="noStrike" kern="1200" cap="none" spc="0" normalizeH="0" baseline="0" noProof="0" smtClean="0">
                <a:ln>
                  <a:noFill/>
                </a:ln>
                <a:solidFill>
                  <a:prstClr val="black"/>
                </a:solidFill>
                <a:effectLst/>
                <a:uLnTx/>
                <a:uFillTx/>
                <a:latin typeface="Franklin Gothic Book"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Franklin Gothic Book" charset="0"/>
              <a:ea typeface="ＭＳ Ｐゴシック" charset="0"/>
            </a:endParaRPr>
          </a:p>
        </p:txBody>
      </p:sp>
    </p:spTree>
    <p:extLst>
      <p:ext uri="{BB962C8B-B14F-4D97-AF65-F5344CB8AC3E}">
        <p14:creationId xmlns:p14="http://schemas.microsoft.com/office/powerpoint/2010/main" val="120416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B71BE5-1B70-4C9C-9110-25610FBE3CD2}" type="slidenum">
              <a:rPr lang="en-GB" smtClean="0"/>
              <a:t>14</a:t>
            </a:fld>
            <a:endParaRPr lang="en-GB"/>
          </a:p>
        </p:txBody>
      </p:sp>
    </p:spTree>
    <p:extLst>
      <p:ext uri="{BB962C8B-B14F-4D97-AF65-F5344CB8AC3E}">
        <p14:creationId xmlns:p14="http://schemas.microsoft.com/office/powerpoint/2010/main" val="2901526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B71BE5-1B70-4C9C-9110-25610FBE3CD2}" type="slidenum">
              <a:rPr lang="en-GB" smtClean="0"/>
              <a:t>17</a:t>
            </a:fld>
            <a:endParaRPr lang="en-GB"/>
          </a:p>
        </p:txBody>
      </p:sp>
    </p:spTree>
    <p:extLst>
      <p:ext uri="{BB962C8B-B14F-4D97-AF65-F5344CB8AC3E}">
        <p14:creationId xmlns:p14="http://schemas.microsoft.com/office/powerpoint/2010/main" val="3137869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81409" y="4315716"/>
            <a:ext cx="7531497"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a:t>Click to edit Master subtitle style</a:t>
            </a:r>
            <a:endParaRPr lang="en-US" dirty="0"/>
          </a:p>
        </p:txBody>
      </p:sp>
      <p:sp>
        <p:nvSpPr>
          <p:cNvPr id="2" name="Title 1"/>
          <p:cNvSpPr>
            <a:spLocks noGrp="1"/>
          </p:cNvSpPr>
          <p:nvPr>
            <p:ph type="ctrTitle"/>
          </p:nvPr>
        </p:nvSpPr>
        <p:spPr>
          <a:xfrm>
            <a:off x="2981410" y="2768208"/>
            <a:ext cx="7531498" cy="1204306"/>
          </a:xfrm>
        </p:spPr>
        <p:txBody>
          <a:bodyPr bIns="9144" anchor="b"/>
          <a:lstStyle>
            <a:lvl1pPr>
              <a:defRPr sz="3200">
                <a:solidFill>
                  <a:schemeClr val="tx1"/>
                </a:solidFill>
              </a:defRPr>
            </a:lvl1pPr>
          </a:lstStyle>
          <a:p>
            <a:r>
              <a:rPr lang="en-GB" dirty="0"/>
              <a:t>Click to edit Master title style</a:t>
            </a:r>
            <a:endParaRPr lang="en-US" dirty="0"/>
          </a:p>
        </p:txBody>
      </p:sp>
      <p:sp>
        <p:nvSpPr>
          <p:cNvPr id="8" name="Slide Number Placeholder 5"/>
          <p:cNvSpPr>
            <a:spLocks noGrp="1"/>
          </p:cNvSpPr>
          <p:nvPr>
            <p:ph type="sldNum" sz="quarter" idx="10"/>
          </p:nvPr>
        </p:nvSpPr>
        <p:spPr>
          <a:xfrm>
            <a:off x="11201400" y="6170614"/>
            <a:ext cx="670984" cy="503237"/>
          </a:xfrm>
          <a:prstGeom prst="ellipse">
            <a:avLst/>
          </a:prstGeom>
        </p:spPr>
        <p:txBody>
          <a:bodyPr/>
          <a:lstStyle>
            <a:lvl1pPr>
              <a:defRPr/>
            </a:lvl1pPr>
          </a:lstStyle>
          <a:p>
            <a:pPr>
              <a:defRPr/>
            </a:pPr>
            <a:fld id="{158DB3DF-62B0-3E49-81EE-E6F48B9D4E1B}" type="slidenum">
              <a:rPr lang="en-US"/>
              <a:pPr>
                <a:defRPr/>
              </a:pPr>
              <a:t>‹#›</a:t>
            </a:fld>
            <a:endParaRPr lang="en-US"/>
          </a:p>
        </p:txBody>
      </p:sp>
      <p:sp>
        <p:nvSpPr>
          <p:cNvPr id="4" name="Freeform 3"/>
          <p:cNvSpPr/>
          <p:nvPr/>
        </p:nvSpPr>
        <p:spPr>
          <a:xfrm>
            <a:off x="2394066" y="5154646"/>
            <a:ext cx="9797935" cy="1703092"/>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85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12" name="Right Triangle 11">
            <a:extLst>
              <a:ext uri="{FF2B5EF4-FFF2-40B4-BE49-F238E27FC236}">
                <a16:creationId xmlns:a16="http://schemas.microsoft.com/office/drawing/2014/main" id="{947DBC00-2B96-49F0-B37D-2FA46DB4D97F}"/>
              </a:ext>
            </a:extLst>
          </p:cNvPr>
          <p:cNvSpPr/>
          <p:nvPr userDrawn="1"/>
        </p:nvSpPr>
        <p:spPr>
          <a:xfrm>
            <a:off x="1" y="3693677"/>
            <a:ext cx="6260212" cy="3164062"/>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ight Triangle 10">
            <a:extLst>
              <a:ext uri="{FF2B5EF4-FFF2-40B4-BE49-F238E27FC236}">
                <a16:creationId xmlns:a16="http://schemas.microsoft.com/office/drawing/2014/main" id="{726E5CBC-3E46-4EE4-8E5A-66183985DD6B}"/>
              </a:ext>
            </a:extLst>
          </p:cNvPr>
          <p:cNvSpPr/>
          <p:nvPr userDrawn="1"/>
        </p:nvSpPr>
        <p:spPr>
          <a:xfrm>
            <a:off x="-1" y="4646816"/>
            <a:ext cx="4378036" cy="2212765"/>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 name="Picture 12">
            <a:extLst>
              <a:ext uri="{FF2B5EF4-FFF2-40B4-BE49-F238E27FC236}">
                <a16:creationId xmlns:a16="http://schemas.microsoft.com/office/drawing/2014/main" id="{07290759-8B6C-4392-9715-E580158D88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81410" y="1536939"/>
            <a:ext cx="3352800" cy="1243584"/>
          </a:xfrm>
          <a:prstGeom prst="rect">
            <a:avLst/>
          </a:prstGeom>
        </p:spPr>
      </p:pic>
    </p:spTree>
    <p:extLst>
      <p:ext uri="{BB962C8B-B14F-4D97-AF65-F5344CB8AC3E}">
        <p14:creationId xmlns:p14="http://schemas.microsoft.com/office/powerpoint/2010/main" val="8181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5656" y="428914"/>
            <a:ext cx="7909036" cy="549275"/>
          </a:xfrm>
        </p:spPr>
        <p:txBody>
          <a:bodyPr/>
          <a:lstStyle>
            <a:lvl1pPr>
              <a:defRPr sz="2400"/>
            </a:lvl1pPr>
          </a:lstStyle>
          <a:p>
            <a:r>
              <a:rPr lang="en-GB" dirty="0"/>
              <a:t>Click to edit Master title style</a:t>
            </a:r>
            <a:endParaRPr lang="en-US" dirty="0"/>
          </a:p>
        </p:txBody>
      </p:sp>
      <p:sp>
        <p:nvSpPr>
          <p:cNvPr id="3" name="Content Placeholder 2"/>
          <p:cNvSpPr>
            <a:spLocks noGrp="1"/>
          </p:cNvSpPr>
          <p:nvPr>
            <p:ph idx="1"/>
          </p:nvPr>
        </p:nvSpPr>
        <p:spPr>
          <a:xfrm>
            <a:off x="1019504" y="1660634"/>
            <a:ext cx="10105698" cy="416209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5"/>
          <p:cNvSpPr>
            <a:spLocks noGrp="1"/>
          </p:cNvSpPr>
          <p:nvPr>
            <p:ph type="sldNum" sz="quarter" idx="10"/>
          </p:nvPr>
        </p:nvSpPr>
        <p:spPr>
          <a:xfrm>
            <a:off x="11521016" y="6354763"/>
            <a:ext cx="670984" cy="503237"/>
          </a:xfrm>
          <a:prstGeom prst="ellipse">
            <a:avLst/>
          </a:prstGeom>
          <a:ln/>
        </p:spPr>
        <p:txBody>
          <a:bodyPr/>
          <a:lstStyle>
            <a:lvl1pPr>
              <a:defRPr>
                <a:solidFill>
                  <a:schemeClr val="tx1"/>
                </a:solidFill>
              </a:defRPr>
            </a:lvl1pPr>
          </a:lstStyle>
          <a:p>
            <a:pPr>
              <a:defRPr/>
            </a:pPr>
            <a:fld id="{B0471440-D887-5B4B-891A-8837BA29C5C2}" type="slidenum">
              <a:rPr lang="en-US" smtClean="0"/>
              <a:pPr>
                <a:defRPr/>
              </a:pPr>
              <a:t>‹#›</a:t>
            </a:fld>
            <a:endParaRPr lang="en-US" dirty="0"/>
          </a:p>
        </p:txBody>
      </p:sp>
    </p:spTree>
    <p:extLst>
      <p:ext uri="{BB962C8B-B14F-4D97-AF65-F5344CB8AC3E}">
        <p14:creationId xmlns:p14="http://schemas.microsoft.com/office/powerpoint/2010/main" val="291090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page">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a:xfrm>
            <a:off x="11201400" y="6170614"/>
            <a:ext cx="670984" cy="503237"/>
          </a:xfrm>
          <a:prstGeom prst="ellipse">
            <a:avLst/>
          </a:prstGeom>
        </p:spPr>
        <p:txBody>
          <a:bodyPr/>
          <a:lstStyle>
            <a:lvl1pPr>
              <a:defRPr/>
            </a:lvl1pPr>
          </a:lstStyle>
          <a:p>
            <a:pPr>
              <a:defRPr/>
            </a:pPr>
            <a:fld id="{CD069EB2-80CF-B94A-A239-0998A2DC1E0E}" type="slidenum">
              <a:rPr lang="en-US"/>
              <a:pPr>
                <a:defRPr/>
              </a:pPr>
              <a:t>‹#›</a:t>
            </a:fld>
            <a:endParaRPr lang="en-US" dirty="0"/>
          </a:p>
        </p:txBody>
      </p:sp>
      <p:sp>
        <p:nvSpPr>
          <p:cNvPr id="13" name="Slide Number Placeholder 5">
            <a:extLst>
              <a:ext uri="{FF2B5EF4-FFF2-40B4-BE49-F238E27FC236}">
                <a16:creationId xmlns:a16="http://schemas.microsoft.com/office/drawing/2014/main" id="{531F3D5C-6347-4227-9FC8-871D5A2C6EEC}"/>
              </a:ext>
            </a:extLst>
          </p:cNvPr>
          <p:cNvSpPr txBox="1">
            <a:spLocks/>
          </p:cNvSpPr>
          <p:nvPr userDrawn="1"/>
        </p:nvSpPr>
        <p:spPr>
          <a:xfrm>
            <a:off x="11201400" y="6170614"/>
            <a:ext cx="670984" cy="503237"/>
          </a:xfrm>
          <a:prstGeom prst="ellipse">
            <a:avLst/>
          </a:prstGeom>
        </p:spPr>
        <p:txBody>
          <a:bodyPr/>
          <a:lstStyle>
            <a:defPPr>
              <a:defRPr lang="en-US"/>
            </a:defPPr>
            <a:lvl1pPr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5pPr>
            <a:lvl6pPr marL="2286000" algn="l" defTabSz="457200" rtl="0" eaLnBrk="1" latinLnBrk="0" hangingPunct="1">
              <a:defRPr kern="1200">
                <a:solidFill>
                  <a:schemeClr val="tx1"/>
                </a:solidFill>
                <a:latin typeface="Franklin Gothic Book" charset="0"/>
                <a:ea typeface="ＭＳ Ｐゴシック" charset="0"/>
                <a:cs typeface="ＭＳ Ｐゴシック" charset="0"/>
              </a:defRPr>
            </a:lvl6pPr>
            <a:lvl7pPr marL="2743200" algn="l" defTabSz="457200" rtl="0" eaLnBrk="1" latinLnBrk="0" hangingPunct="1">
              <a:defRPr kern="1200">
                <a:solidFill>
                  <a:schemeClr val="tx1"/>
                </a:solidFill>
                <a:latin typeface="Franklin Gothic Book" charset="0"/>
                <a:ea typeface="ＭＳ Ｐゴシック" charset="0"/>
                <a:cs typeface="ＭＳ Ｐゴシック" charset="0"/>
              </a:defRPr>
            </a:lvl7pPr>
            <a:lvl8pPr marL="3200400" algn="l" defTabSz="457200" rtl="0" eaLnBrk="1" latinLnBrk="0" hangingPunct="1">
              <a:defRPr kern="1200">
                <a:solidFill>
                  <a:schemeClr val="tx1"/>
                </a:solidFill>
                <a:latin typeface="Franklin Gothic Book" charset="0"/>
                <a:ea typeface="ＭＳ Ｐゴシック" charset="0"/>
                <a:cs typeface="ＭＳ Ｐゴシック" charset="0"/>
              </a:defRPr>
            </a:lvl8pPr>
            <a:lvl9pPr marL="3657600" algn="l" defTabSz="457200" rtl="0" eaLnBrk="1" latinLnBrk="0" hangingPunct="1">
              <a:defRPr kern="1200">
                <a:solidFill>
                  <a:schemeClr val="tx1"/>
                </a:solidFill>
                <a:latin typeface="Franklin Gothic Book" charset="0"/>
                <a:ea typeface="ＭＳ Ｐゴシック" charset="0"/>
                <a:cs typeface="ＭＳ Ｐゴシック" charset="0"/>
              </a:defRPr>
            </a:lvl9pPr>
          </a:lstStyle>
          <a:p>
            <a:pPr>
              <a:defRPr/>
            </a:pPr>
            <a:fld id="{158DB3DF-62B0-3E49-81EE-E6F48B9D4E1B}" type="slidenum">
              <a:rPr lang="en-US" smtClean="0"/>
              <a:pPr>
                <a:defRPr/>
              </a:pPr>
              <a:t>‹#›</a:t>
            </a:fld>
            <a:endParaRPr lang="en-US" dirty="0"/>
          </a:p>
        </p:txBody>
      </p:sp>
      <p:sp>
        <p:nvSpPr>
          <p:cNvPr id="14" name="Freeform 3">
            <a:extLst>
              <a:ext uri="{FF2B5EF4-FFF2-40B4-BE49-F238E27FC236}">
                <a16:creationId xmlns:a16="http://schemas.microsoft.com/office/drawing/2014/main" id="{A982D270-6633-4CCE-B77E-5390B1C8F5A2}"/>
              </a:ext>
            </a:extLst>
          </p:cNvPr>
          <p:cNvSpPr/>
          <p:nvPr userDrawn="1"/>
        </p:nvSpPr>
        <p:spPr>
          <a:xfrm>
            <a:off x="2394066" y="5154646"/>
            <a:ext cx="9797935" cy="1703092"/>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85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15" name="Right Triangle 14">
            <a:extLst>
              <a:ext uri="{FF2B5EF4-FFF2-40B4-BE49-F238E27FC236}">
                <a16:creationId xmlns:a16="http://schemas.microsoft.com/office/drawing/2014/main" id="{D39CFA23-E965-4265-A964-F51A91AA2CA2}"/>
              </a:ext>
            </a:extLst>
          </p:cNvPr>
          <p:cNvSpPr/>
          <p:nvPr userDrawn="1"/>
        </p:nvSpPr>
        <p:spPr>
          <a:xfrm>
            <a:off x="1" y="3693677"/>
            <a:ext cx="6260212" cy="3164062"/>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ight Triangle 15">
            <a:extLst>
              <a:ext uri="{FF2B5EF4-FFF2-40B4-BE49-F238E27FC236}">
                <a16:creationId xmlns:a16="http://schemas.microsoft.com/office/drawing/2014/main" id="{EB627646-DFA7-497C-91F3-EBB0B5E18EDA}"/>
              </a:ext>
            </a:extLst>
          </p:cNvPr>
          <p:cNvSpPr/>
          <p:nvPr userDrawn="1"/>
        </p:nvSpPr>
        <p:spPr>
          <a:xfrm>
            <a:off x="-1" y="4646816"/>
            <a:ext cx="4378036" cy="2212765"/>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ubtitle 2">
            <a:extLst>
              <a:ext uri="{FF2B5EF4-FFF2-40B4-BE49-F238E27FC236}">
                <a16:creationId xmlns:a16="http://schemas.microsoft.com/office/drawing/2014/main" id="{404C5473-D3D8-4F41-B6CD-D44C2B8A5008}"/>
              </a:ext>
            </a:extLst>
          </p:cNvPr>
          <p:cNvSpPr>
            <a:spLocks noGrp="1"/>
          </p:cNvSpPr>
          <p:nvPr>
            <p:ph type="subTitle" idx="1"/>
          </p:nvPr>
        </p:nvSpPr>
        <p:spPr>
          <a:xfrm>
            <a:off x="2981409" y="4315716"/>
            <a:ext cx="7531497"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a:t>Click to edit Master subtitle style</a:t>
            </a:r>
            <a:endParaRPr lang="en-US" dirty="0"/>
          </a:p>
        </p:txBody>
      </p:sp>
      <p:sp>
        <p:nvSpPr>
          <p:cNvPr id="11" name="Title 1">
            <a:extLst>
              <a:ext uri="{FF2B5EF4-FFF2-40B4-BE49-F238E27FC236}">
                <a16:creationId xmlns:a16="http://schemas.microsoft.com/office/drawing/2014/main" id="{521FAAE3-66CE-4B5A-BC50-D61A3F00E17B}"/>
              </a:ext>
            </a:extLst>
          </p:cNvPr>
          <p:cNvSpPr>
            <a:spLocks noGrp="1"/>
          </p:cNvSpPr>
          <p:nvPr>
            <p:ph type="ctrTitle"/>
          </p:nvPr>
        </p:nvSpPr>
        <p:spPr>
          <a:xfrm>
            <a:off x="2981410" y="2768208"/>
            <a:ext cx="7531497" cy="1204306"/>
          </a:xfrm>
        </p:spPr>
        <p:txBody>
          <a:bodyPr bIns="9144" anchor="b"/>
          <a:lstStyle>
            <a:lvl1pPr>
              <a:defRPr sz="3200">
                <a:solidFill>
                  <a:schemeClr val="tx1"/>
                </a:solidFill>
              </a:defRPr>
            </a:lvl1pPr>
          </a:lstStyle>
          <a:p>
            <a:r>
              <a:rPr lang="en-GB" dirty="0"/>
              <a:t>Click to edit Master title style</a:t>
            </a:r>
            <a:endParaRPr lang="en-US" dirty="0"/>
          </a:p>
        </p:txBody>
      </p:sp>
      <p:pic>
        <p:nvPicPr>
          <p:cNvPr id="18" name="Picture 17">
            <a:extLst>
              <a:ext uri="{FF2B5EF4-FFF2-40B4-BE49-F238E27FC236}">
                <a16:creationId xmlns:a16="http://schemas.microsoft.com/office/drawing/2014/main" id="{13A679D1-3C6F-4EF4-84CD-9901FD6A1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81410" y="1524624"/>
            <a:ext cx="3352800" cy="1243584"/>
          </a:xfrm>
          <a:prstGeom prst="rect">
            <a:avLst/>
          </a:prstGeom>
        </p:spPr>
      </p:pic>
    </p:spTree>
    <p:extLst>
      <p:ext uri="{BB962C8B-B14F-4D97-AF65-F5344CB8AC3E}">
        <p14:creationId xmlns:p14="http://schemas.microsoft.com/office/powerpoint/2010/main" val="265495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512916"/>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557633" y="1512916"/>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Title 7"/>
          <p:cNvSpPr>
            <a:spLocks noGrp="1"/>
          </p:cNvSpPr>
          <p:nvPr>
            <p:ph type="title"/>
          </p:nvPr>
        </p:nvSpPr>
        <p:spPr/>
        <p:txBody>
          <a:bodyPr/>
          <a:lstStyle/>
          <a:p>
            <a:r>
              <a:rPr lang="en-GB"/>
              <a:t>Click to edit Master title style</a:t>
            </a:r>
            <a:endParaRPr lang="en-US"/>
          </a:p>
        </p:txBody>
      </p:sp>
      <p:sp>
        <p:nvSpPr>
          <p:cNvPr id="5" name="Slide Number Placeholder 5"/>
          <p:cNvSpPr>
            <a:spLocks noGrp="1"/>
          </p:cNvSpPr>
          <p:nvPr>
            <p:ph type="sldNum" sz="quarter" idx="10"/>
          </p:nvPr>
        </p:nvSpPr>
        <p:spPr>
          <a:xfrm>
            <a:off x="11521016" y="6354763"/>
            <a:ext cx="670984" cy="503237"/>
          </a:xfrm>
          <a:prstGeom prst="ellipse">
            <a:avLst/>
          </a:prstGeom>
          <a:ln/>
        </p:spPr>
        <p:txBody>
          <a:bodyPr/>
          <a:lstStyle>
            <a:lvl1pPr>
              <a:defRPr/>
            </a:lvl1pPr>
          </a:lstStyle>
          <a:p>
            <a:pPr>
              <a:defRPr/>
            </a:pPr>
            <a:fld id="{D4A5DBC0-1015-6C4E-934E-18E43E4BABFB}" type="slidenum">
              <a:rPr lang="en-US"/>
              <a:pPr>
                <a:defRPr/>
              </a:pPr>
              <a:t>‹#›</a:t>
            </a:fld>
            <a:endParaRPr lang="en-US" dirty="0"/>
          </a:p>
        </p:txBody>
      </p:sp>
    </p:spTree>
    <p:extLst>
      <p:ext uri="{BB962C8B-B14F-4D97-AF65-F5344CB8AC3E}">
        <p14:creationId xmlns:p14="http://schemas.microsoft.com/office/powerpoint/2010/main" val="112081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1097280" y="1481745"/>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092200" y="2086313"/>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266688" y="1481745"/>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66688" y="2086313"/>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Slide Number Placeholder 5"/>
          <p:cNvSpPr>
            <a:spLocks noGrp="1"/>
          </p:cNvSpPr>
          <p:nvPr>
            <p:ph type="sldNum" sz="quarter" idx="10"/>
          </p:nvPr>
        </p:nvSpPr>
        <p:spPr>
          <a:xfrm>
            <a:off x="11521016" y="6354545"/>
            <a:ext cx="670984" cy="503237"/>
          </a:xfrm>
          <a:prstGeom prst="ellipse">
            <a:avLst/>
          </a:prstGeom>
          <a:ln/>
        </p:spPr>
        <p:txBody>
          <a:bodyPr/>
          <a:lstStyle>
            <a:lvl1pPr>
              <a:defRPr/>
            </a:lvl1pPr>
          </a:lstStyle>
          <a:p>
            <a:pPr>
              <a:defRPr/>
            </a:pPr>
            <a:fld id="{062FE801-6192-7648-9526-EAF53B45E0AF}" type="slidenum">
              <a:rPr lang="en-US"/>
              <a:pPr>
                <a:defRPr/>
              </a:pPr>
              <a:t>‹#›</a:t>
            </a:fld>
            <a:endParaRPr lang="en-US" dirty="0"/>
          </a:p>
        </p:txBody>
      </p:sp>
    </p:spTree>
    <p:extLst>
      <p:ext uri="{BB962C8B-B14F-4D97-AF65-F5344CB8AC3E}">
        <p14:creationId xmlns:p14="http://schemas.microsoft.com/office/powerpoint/2010/main" val="22302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Slide Number Placeholder 5"/>
          <p:cNvSpPr>
            <a:spLocks noGrp="1"/>
          </p:cNvSpPr>
          <p:nvPr>
            <p:ph type="sldNum" sz="quarter" idx="10"/>
          </p:nvPr>
        </p:nvSpPr>
        <p:spPr>
          <a:xfrm>
            <a:off x="11521016" y="6354763"/>
            <a:ext cx="670984" cy="503237"/>
          </a:xfrm>
          <a:prstGeom prst="ellipse">
            <a:avLst/>
          </a:prstGeom>
          <a:ln/>
        </p:spPr>
        <p:txBody>
          <a:bodyPr/>
          <a:lstStyle>
            <a:lvl1pPr>
              <a:defRPr/>
            </a:lvl1pPr>
          </a:lstStyle>
          <a:p>
            <a:pPr>
              <a:defRPr/>
            </a:pPr>
            <a:fld id="{5A31C425-1225-D847-B914-6B8132A1C415}" type="slidenum">
              <a:rPr lang="en-US"/>
              <a:pPr>
                <a:defRPr/>
              </a:pPr>
              <a:t>‹#›</a:t>
            </a:fld>
            <a:endParaRPr lang="en-US" dirty="0"/>
          </a:p>
        </p:txBody>
      </p:sp>
    </p:spTree>
    <p:extLst>
      <p:ext uri="{BB962C8B-B14F-4D97-AF65-F5344CB8AC3E}">
        <p14:creationId xmlns:p14="http://schemas.microsoft.com/office/powerpoint/2010/main" val="212686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11521016" y="6354763"/>
            <a:ext cx="670984" cy="503237"/>
          </a:xfrm>
          <a:prstGeom prst="ellipse">
            <a:avLst/>
          </a:prstGeom>
          <a:ln/>
        </p:spPr>
        <p:txBody>
          <a:bodyPr/>
          <a:lstStyle>
            <a:lvl1pPr>
              <a:defRPr/>
            </a:lvl1pPr>
          </a:lstStyle>
          <a:p>
            <a:pPr>
              <a:defRPr/>
            </a:pPr>
            <a:fld id="{166E5C7B-B1E5-434B-802F-AB8C8E8B8CF4}" type="slidenum">
              <a:rPr lang="en-US"/>
              <a:pPr>
                <a:defRPr/>
              </a:pPr>
              <a:t>‹#›</a:t>
            </a:fld>
            <a:endParaRPr lang="en-US" dirty="0"/>
          </a:p>
        </p:txBody>
      </p:sp>
    </p:spTree>
    <p:extLst>
      <p:ext uri="{BB962C8B-B14F-4D97-AF65-F5344CB8AC3E}">
        <p14:creationId xmlns:p14="http://schemas.microsoft.com/office/powerpoint/2010/main" val="3318659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ature page">
    <p:bg>
      <p:bgRef idx="1003">
        <a:schemeClr val="bg1"/>
      </p:bgRef>
    </p:bg>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85C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96434" y="3155329"/>
            <a:ext cx="10028767" cy="549275"/>
          </a:xfrm>
        </p:spPr>
        <p:txBody>
          <a:bodyPr/>
          <a:lstStyle>
            <a:lvl1pPr algn="ctr">
              <a:defRPr>
                <a:solidFill>
                  <a:schemeClr val="bg1"/>
                </a:solidFill>
              </a:defRPr>
            </a:lvl1pPr>
          </a:lstStyle>
          <a:p>
            <a:r>
              <a:rPr lang="en-GB" dirty="0"/>
              <a:t>Click to edit Master title style</a:t>
            </a:r>
            <a:endParaRPr lang="en-US" dirty="0"/>
          </a:p>
        </p:txBody>
      </p:sp>
      <p:sp>
        <p:nvSpPr>
          <p:cNvPr id="4" name="Slide Number Placeholder 2"/>
          <p:cNvSpPr>
            <a:spLocks noGrp="1"/>
          </p:cNvSpPr>
          <p:nvPr>
            <p:ph type="sldNum" sz="quarter" idx="10"/>
          </p:nvPr>
        </p:nvSpPr>
        <p:spPr>
          <a:xfrm>
            <a:off x="11521016" y="6354763"/>
            <a:ext cx="670984" cy="503237"/>
          </a:xfrm>
          <a:prstGeom prst="ellipse">
            <a:avLst/>
          </a:prstGeom>
        </p:spPr>
        <p:txBody>
          <a:bodyPr/>
          <a:lstStyle>
            <a:lvl1pPr>
              <a:defRPr/>
            </a:lvl1pPr>
          </a:lstStyle>
          <a:p>
            <a:pPr>
              <a:defRPr/>
            </a:pPr>
            <a:fld id="{103C7419-FF93-804A-B104-805302513B9B}" type="slidenum">
              <a:rPr lang="en-US"/>
              <a:pPr>
                <a:defRPr/>
              </a:pPr>
              <a:t>‹#›</a:t>
            </a:fld>
            <a:endParaRPr lang="en-US" dirty="0"/>
          </a:p>
        </p:txBody>
      </p:sp>
    </p:spTree>
    <p:extLst>
      <p:ext uri="{BB962C8B-B14F-4D97-AF65-F5344CB8AC3E}">
        <p14:creationId xmlns:p14="http://schemas.microsoft.com/office/powerpoint/2010/main" val="28850159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page 2">
    <p:bg>
      <p:bgRef idx="1003">
        <a:schemeClr val="bg1"/>
      </p:bgRef>
    </p:bg>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77467" y="3177535"/>
            <a:ext cx="10028767" cy="549275"/>
          </a:xfrm>
        </p:spPr>
        <p:txBody>
          <a:bodyPr/>
          <a:lstStyle>
            <a:lvl1pPr algn="ctr">
              <a:defRPr/>
            </a:lvl1pPr>
          </a:lstStyle>
          <a:p>
            <a:r>
              <a:rPr lang="en-GB" dirty="0"/>
              <a:t>Click to edit Master title style</a:t>
            </a:r>
            <a:endParaRPr lang="en-US" dirty="0"/>
          </a:p>
        </p:txBody>
      </p:sp>
      <p:sp>
        <p:nvSpPr>
          <p:cNvPr id="4" name="Slide Number Placeholder 2"/>
          <p:cNvSpPr>
            <a:spLocks noGrp="1"/>
          </p:cNvSpPr>
          <p:nvPr>
            <p:ph type="sldNum" sz="quarter" idx="10"/>
          </p:nvPr>
        </p:nvSpPr>
        <p:spPr>
          <a:xfrm>
            <a:off x="11521016" y="6354763"/>
            <a:ext cx="670984" cy="503237"/>
          </a:xfrm>
          <a:prstGeom prst="ellipse">
            <a:avLst/>
          </a:prstGeom>
        </p:spPr>
        <p:txBody>
          <a:bodyPr/>
          <a:lstStyle>
            <a:lvl1pPr>
              <a:defRPr>
                <a:solidFill>
                  <a:schemeClr val="tx1"/>
                </a:solidFill>
              </a:defRPr>
            </a:lvl1pPr>
          </a:lstStyle>
          <a:p>
            <a:pPr>
              <a:defRPr/>
            </a:pPr>
            <a:fld id="{C12C1EC5-BB6F-1F49-906F-19DB274C621C}" type="slidenum">
              <a:rPr lang="en-US" smtClean="0"/>
              <a:pPr>
                <a:defRPr/>
              </a:pPr>
              <a:t>‹#›</a:t>
            </a:fld>
            <a:endParaRPr lang="en-US" dirty="0"/>
          </a:p>
        </p:txBody>
      </p:sp>
    </p:spTree>
    <p:extLst>
      <p:ext uri="{BB962C8B-B14F-4D97-AF65-F5344CB8AC3E}">
        <p14:creationId xmlns:p14="http://schemas.microsoft.com/office/powerpoint/2010/main" val="33561463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5654" y="469382"/>
            <a:ext cx="7919545" cy="549275"/>
          </a:xfrm>
          <a:prstGeom prst="rect">
            <a:avLst/>
          </a:prstGeom>
        </p:spPr>
        <p:txBody>
          <a:bodyPr vert="horz" lIns="91440" tIns="45720" rIns="91440" bIns="45720" rtlCol="0" anchor="ctr">
            <a:noAutofit/>
          </a:bodyPr>
          <a:lstStyle/>
          <a:p>
            <a:r>
              <a:rPr lang="en-GB" dirty="0"/>
              <a:t>Click to edit Master title style</a:t>
            </a:r>
            <a:endParaRPr lang="en-US" dirty="0"/>
          </a:p>
        </p:txBody>
      </p:sp>
      <p:sp>
        <p:nvSpPr>
          <p:cNvPr id="1029" name="Text Placeholder 2"/>
          <p:cNvSpPr>
            <a:spLocks noGrp="1"/>
          </p:cNvSpPr>
          <p:nvPr>
            <p:ph type="body" idx="1"/>
          </p:nvPr>
        </p:nvSpPr>
        <p:spPr bwMode="auto">
          <a:xfrm>
            <a:off x="1096434" y="1723697"/>
            <a:ext cx="10028767" cy="39736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6" name="Freeform 3">
            <a:extLst>
              <a:ext uri="{FF2B5EF4-FFF2-40B4-BE49-F238E27FC236}">
                <a16:creationId xmlns:a16="http://schemas.microsoft.com/office/drawing/2014/main" id="{4EF46605-D720-4960-A948-AA8A162C75B2}"/>
              </a:ext>
            </a:extLst>
          </p:cNvPr>
          <p:cNvSpPr/>
          <p:nvPr userDrawn="1"/>
        </p:nvSpPr>
        <p:spPr>
          <a:xfrm>
            <a:off x="2394066" y="6401488"/>
            <a:ext cx="9797935" cy="45625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85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47" name="Right Triangle 46">
            <a:extLst>
              <a:ext uri="{FF2B5EF4-FFF2-40B4-BE49-F238E27FC236}">
                <a16:creationId xmlns:a16="http://schemas.microsoft.com/office/drawing/2014/main" id="{14623F7E-14F9-46B0-AD1D-25C450187AAC}"/>
              </a:ext>
            </a:extLst>
          </p:cNvPr>
          <p:cNvSpPr/>
          <p:nvPr userDrawn="1"/>
        </p:nvSpPr>
        <p:spPr>
          <a:xfrm>
            <a:off x="1" y="6010102"/>
            <a:ext cx="6260212" cy="847637"/>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8" name="Right Triangle 47">
            <a:extLst>
              <a:ext uri="{FF2B5EF4-FFF2-40B4-BE49-F238E27FC236}">
                <a16:creationId xmlns:a16="http://schemas.microsoft.com/office/drawing/2014/main" id="{F9600F9B-DB46-4EAC-9C56-57E48146FF23}"/>
              </a:ext>
            </a:extLst>
          </p:cNvPr>
          <p:cNvSpPr/>
          <p:nvPr userDrawn="1"/>
        </p:nvSpPr>
        <p:spPr>
          <a:xfrm>
            <a:off x="-1" y="6266792"/>
            <a:ext cx="4378036" cy="592789"/>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Slide Number Placeholder 5">
            <a:extLst>
              <a:ext uri="{FF2B5EF4-FFF2-40B4-BE49-F238E27FC236}">
                <a16:creationId xmlns:a16="http://schemas.microsoft.com/office/drawing/2014/main" id="{37BF42E4-8445-4D7A-B78B-02096100D882}"/>
              </a:ext>
            </a:extLst>
          </p:cNvPr>
          <p:cNvSpPr>
            <a:spLocks noGrp="1"/>
          </p:cNvSpPr>
          <p:nvPr>
            <p:ph type="sldNum" sz="quarter" idx="4"/>
          </p:nvPr>
        </p:nvSpPr>
        <p:spPr>
          <a:xfrm>
            <a:off x="11384662" y="6341976"/>
            <a:ext cx="802179" cy="663749"/>
          </a:xfrm>
          <a:prstGeom prst="ellipse">
            <a:avLst/>
          </a:prstGeom>
        </p:spPr>
        <p:txBody>
          <a:bodyPr/>
          <a:lstStyle>
            <a:lvl1pPr>
              <a:defRPr>
                <a:solidFill>
                  <a:schemeClr val="bg1"/>
                </a:solidFill>
              </a:defRPr>
            </a:lvl1pPr>
          </a:lstStyle>
          <a:p>
            <a:pPr>
              <a:defRPr/>
            </a:pPr>
            <a:fld id="{158DB3DF-62B0-3E49-81EE-E6F48B9D4E1B}" type="slidenum">
              <a:rPr lang="en-US" smtClean="0"/>
              <a:pPr>
                <a:defRPr/>
              </a:pPr>
              <a:t>‹#›</a:t>
            </a:fld>
            <a:endParaRPr lang="en-US" dirty="0"/>
          </a:p>
        </p:txBody>
      </p:sp>
      <p:pic>
        <p:nvPicPr>
          <p:cNvPr id="9" name="Picture 8">
            <a:extLst>
              <a:ext uri="{FF2B5EF4-FFF2-40B4-BE49-F238E27FC236}">
                <a16:creationId xmlns:a16="http://schemas.microsoft.com/office/drawing/2014/main" id="{47D7A33B-89E4-451A-8BCB-F7E5FA8553A7}"/>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422643" y="429184"/>
            <a:ext cx="2024924" cy="735615"/>
          </a:xfrm>
          <a:prstGeom prst="rect">
            <a:avLst/>
          </a:prstGeom>
        </p:spPr>
      </p:pic>
    </p:spTree>
    <p:extLst>
      <p:ext uri="{BB962C8B-B14F-4D97-AF65-F5344CB8AC3E}">
        <p14:creationId xmlns:p14="http://schemas.microsoft.com/office/powerpoint/2010/main" val="686768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rtl="0" eaLnBrk="0" fontAlgn="base" hangingPunct="0">
        <a:spcBef>
          <a:spcPct val="0"/>
        </a:spcBef>
        <a:spcAft>
          <a:spcPct val="0"/>
        </a:spcAft>
        <a:defRPr sz="2400" kern="1200" cap="all">
          <a:solidFill>
            <a:schemeClr val="tx1"/>
          </a:solidFill>
          <a:latin typeface="Arial"/>
          <a:ea typeface="ＭＳ Ｐゴシック" charset="0"/>
          <a:cs typeface="Arial"/>
        </a:defRPr>
      </a:lvl1pPr>
      <a:lvl2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2pPr>
      <a:lvl3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3pPr>
      <a:lvl4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4pPr>
      <a:lvl5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5pPr>
      <a:lvl6pPr marL="4572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6pPr>
      <a:lvl7pPr marL="9144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7pPr>
      <a:lvl8pPr marL="13716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8pPr>
      <a:lvl9pPr marL="18288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Arial"/>
          <a:ea typeface="ＭＳ Ｐゴシック" charset="0"/>
          <a:cs typeface="Arial"/>
        </a:defRPr>
      </a:lvl1pPr>
      <a:lvl2pPr marL="285750" indent="-285750"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Arial"/>
          <a:ea typeface="ＭＳ Ｐゴシック" charset="0"/>
          <a:cs typeface="Arial"/>
        </a:defRPr>
      </a:lvl2pPr>
      <a:lvl3pPr marL="523875" indent="-285750"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Arial"/>
          <a:ea typeface="ＭＳ Ｐゴシック" charset="0"/>
          <a:cs typeface="Arial"/>
        </a:defRPr>
      </a:lvl3pPr>
      <a:lvl4pPr marL="752475" indent="-285750"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Arial"/>
          <a:ea typeface="ＭＳ Ｐゴシック" charset="0"/>
          <a:cs typeface="Arial"/>
        </a:defRPr>
      </a:lvl4pPr>
      <a:lvl5pPr marL="971550" indent="-285750"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Arial"/>
          <a:ea typeface="ＭＳ Ｐゴシック" charset="0"/>
          <a:cs typeface="Arial"/>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FBC3AC2-2044-4E0D-A4FF-4E8D12E4D813}"/>
              </a:ext>
            </a:extLst>
          </p:cNvPr>
          <p:cNvSpPr>
            <a:spLocks noGrp="1"/>
          </p:cNvSpPr>
          <p:nvPr>
            <p:ph type="subTitle" idx="1"/>
          </p:nvPr>
        </p:nvSpPr>
        <p:spPr/>
        <p:txBody>
          <a:bodyPr>
            <a:noAutofit/>
          </a:bodyPr>
          <a:lstStyle/>
          <a:p>
            <a:r>
              <a:rPr lang="en-GB" sz="2400" b="1" dirty="0"/>
              <a:t>Justin Russell, Chief inspector of Probation</a:t>
            </a:r>
          </a:p>
        </p:txBody>
      </p:sp>
      <p:sp>
        <p:nvSpPr>
          <p:cNvPr id="3" name="Title 2">
            <a:extLst>
              <a:ext uri="{FF2B5EF4-FFF2-40B4-BE49-F238E27FC236}">
                <a16:creationId xmlns:a16="http://schemas.microsoft.com/office/drawing/2014/main" id="{C2C49CB1-94FD-4FEA-AC95-23850B44E209}"/>
              </a:ext>
            </a:extLst>
          </p:cNvPr>
          <p:cNvSpPr>
            <a:spLocks noGrp="1"/>
          </p:cNvSpPr>
          <p:nvPr>
            <p:ph type="ctrTitle"/>
          </p:nvPr>
        </p:nvSpPr>
        <p:spPr/>
        <p:txBody>
          <a:bodyPr/>
          <a:lstStyle/>
          <a:p>
            <a:r>
              <a:rPr lang="en-GB" dirty="0"/>
              <a:t>Offender management conference 2021</a:t>
            </a:r>
          </a:p>
        </p:txBody>
      </p:sp>
    </p:spTree>
    <p:extLst>
      <p:ext uri="{BB962C8B-B14F-4D97-AF65-F5344CB8AC3E}">
        <p14:creationId xmlns:p14="http://schemas.microsoft.com/office/powerpoint/2010/main" val="54353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6FE7-6BFA-4337-9D1E-57912DC6AF44}"/>
              </a:ext>
            </a:extLst>
          </p:cNvPr>
          <p:cNvSpPr>
            <a:spLocks noGrp="1"/>
          </p:cNvSpPr>
          <p:nvPr>
            <p:ph type="title"/>
          </p:nvPr>
        </p:nvSpPr>
        <p:spPr/>
        <p:txBody>
          <a:bodyPr/>
          <a:lstStyle/>
          <a:p>
            <a:r>
              <a:rPr lang="en-GB" b="1" dirty="0">
                <a:solidFill>
                  <a:schemeClr val="accent2"/>
                </a:solidFill>
              </a:rPr>
              <a:t>Key themes</a:t>
            </a:r>
          </a:p>
        </p:txBody>
      </p:sp>
      <p:sp>
        <p:nvSpPr>
          <p:cNvPr id="3" name="Content Placeholder 2">
            <a:extLst>
              <a:ext uri="{FF2B5EF4-FFF2-40B4-BE49-F238E27FC236}">
                <a16:creationId xmlns:a16="http://schemas.microsoft.com/office/drawing/2014/main" id="{62DC0721-CB57-41FF-844C-20E1CAC57112}"/>
              </a:ext>
            </a:extLst>
          </p:cNvPr>
          <p:cNvSpPr>
            <a:spLocks noGrp="1"/>
          </p:cNvSpPr>
          <p:nvPr>
            <p:ph idx="1"/>
          </p:nvPr>
        </p:nvSpPr>
        <p:spPr>
          <a:xfrm>
            <a:off x="723900" y="1462251"/>
            <a:ext cx="11005974" cy="4162097"/>
          </a:xfrm>
        </p:spPr>
        <p:txBody>
          <a:bodyPr/>
          <a:lstStyle/>
          <a:p>
            <a:pPr>
              <a:buClr>
                <a:srgbClr val="7030A0"/>
              </a:buClr>
              <a:buFont typeface="Wingdings" panose="05000000000000000000" pitchFamily="2" charset="2"/>
              <a:buChar char="Ø"/>
            </a:pPr>
            <a:r>
              <a:rPr lang="en-GB" sz="2000" dirty="0"/>
              <a:t>At the beginning of 2020 there was </a:t>
            </a:r>
            <a:r>
              <a:rPr lang="en-GB" sz="2000" dirty="0">
                <a:solidFill>
                  <a:srgbClr val="7030A0"/>
                </a:solidFill>
              </a:rPr>
              <a:t>no national, cross-government approach </a:t>
            </a:r>
            <a:r>
              <a:rPr lang="en-GB" sz="2000" dirty="0"/>
              <a:t>to addressing the huge and growing accommodation needs of people on probation. </a:t>
            </a:r>
          </a:p>
          <a:p>
            <a:pPr>
              <a:buClr>
                <a:srgbClr val="7030A0"/>
              </a:buClr>
              <a:buFont typeface="Wingdings" panose="05000000000000000000" pitchFamily="2" charset="2"/>
              <a:buChar char="Ø"/>
            </a:pPr>
            <a:r>
              <a:rPr lang="en-GB" sz="2000" dirty="0">
                <a:solidFill>
                  <a:srgbClr val="7030A0"/>
                </a:solidFill>
              </a:rPr>
              <a:t>Many barriers to ex-offenders </a:t>
            </a:r>
            <a:r>
              <a:rPr lang="en-GB" sz="2000" dirty="0"/>
              <a:t>obtaining settled accommodation – up front costs, benefit restrictions, lack of local connection or low priority on the register, stigma and exclusions for past behaviour or past offences. </a:t>
            </a:r>
          </a:p>
          <a:p>
            <a:pPr>
              <a:buClr>
                <a:srgbClr val="7030A0"/>
              </a:buClr>
              <a:buFont typeface="Wingdings" panose="05000000000000000000" pitchFamily="2" charset="2"/>
              <a:buChar char="Ø"/>
            </a:pPr>
            <a:r>
              <a:rPr lang="en-GB" sz="2000" dirty="0"/>
              <a:t>For some people on probation a tenancy by itself is not enough – they need additional support but </a:t>
            </a:r>
            <a:r>
              <a:rPr lang="en-GB" sz="2000" dirty="0">
                <a:solidFill>
                  <a:srgbClr val="7030A0"/>
                </a:solidFill>
              </a:rPr>
              <a:t>ring-fenced investment in supported housing for ex-offenders had significantly reduced. </a:t>
            </a:r>
            <a:r>
              <a:rPr lang="en-GB" sz="2000" dirty="0"/>
              <a:t>(Funding of supported housing fell 59% in real terms from 2010 to 2016).</a:t>
            </a:r>
          </a:p>
          <a:p>
            <a:pPr>
              <a:buClr>
                <a:srgbClr val="7030A0"/>
              </a:buClr>
              <a:buFont typeface="Wingdings" panose="05000000000000000000" pitchFamily="2" charset="2"/>
              <a:buChar char="Ø"/>
            </a:pPr>
            <a:r>
              <a:rPr lang="en-GB" sz="2000" dirty="0"/>
              <a:t>Probation practitioners knowledge of </a:t>
            </a:r>
            <a:r>
              <a:rPr lang="en-GB" sz="2000" dirty="0">
                <a:solidFill>
                  <a:srgbClr val="7030A0"/>
                </a:solidFill>
              </a:rPr>
              <a:t>housing legislation and guidance is limited </a:t>
            </a:r>
            <a:r>
              <a:rPr lang="en-GB" sz="2000" dirty="0"/>
              <a:t>– embedded experts can make a real difference. ‘Duty to Refer’ referrals not being tracked or followed up.</a:t>
            </a:r>
          </a:p>
          <a:p>
            <a:pPr>
              <a:buClr>
                <a:srgbClr val="7030A0"/>
              </a:buClr>
              <a:buFont typeface="Wingdings" panose="05000000000000000000" pitchFamily="2" charset="2"/>
              <a:buChar char="Ø"/>
            </a:pPr>
            <a:r>
              <a:rPr lang="en-GB" sz="2000" dirty="0"/>
              <a:t>BASS accommodation and </a:t>
            </a:r>
            <a:r>
              <a:rPr lang="en-GB" sz="2000" dirty="0">
                <a:solidFill>
                  <a:srgbClr val="7030A0"/>
                </a:solidFill>
              </a:rPr>
              <a:t>approved premises oversubscribed</a:t>
            </a:r>
            <a:r>
              <a:rPr lang="en-GB" sz="2000" dirty="0"/>
              <a:t>.</a:t>
            </a:r>
          </a:p>
          <a:p>
            <a:endParaRPr lang="en-GB" dirty="0"/>
          </a:p>
        </p:txBody>
      </p:sp>
    </p:spTree>
    <p:extLst>
      <p:ext uri="{BB962C8B-B14F-4D97-AF65-F5344CB8AC3E}">
        <p14:creationId xmlns:p14="http://schemas.microsoft.com/office/powerpoint/2010/main" val="419551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A085-9A00-4D46-8A93-6E5FF5C2646A}"/>
              </a:ext>
            </a:extLst>
          </p:cNvPr>
          <p:cNvSpPr>
            <a:spLocks noGrp="1"/>
          </p:cNvSpPr>
          <p:nvPr>
            <p:ph type="title"/>
          </p:nvPr>
        </p:nvSpPr>
        <p:spPr/>
        <p:txBody>
          <a:bodyPr/>
          <a:lstStyle/>
          <a:p>
            <a:r>
              <a:rPr lang="en-GB" b="1" dirty="0">
                <a:solidFill>
                  <a:schemeClr val="accent2"/>
                </a:solidFill>
              </a:rPr>
              <a:t>SINCE MARCH 2020</a:t>
            </a:r>
          </a:p>
        </p:txBody>
      </p:sp>
      <p:sp>
        <p:nvSpPr>
          <p:cNvPr id="3" name="Content Placeholder 2">
            <a:extLst>
              <a:ext uri="{FF2B5EF4-FFF2-40B4-BE49-F238E27FC236}">
                <a16:creationId xmlns:a16="http://schemas.microsoft.com/office/drawing/2014/main" id="{14685504-AF88-49A7-B718-3DEBB3C955D7}"/>
              </a:ext>
            </a:extLst>
          </p:cNvPr>
          <p:cNvSpPr>
            <a:spLocks noGrp="1"/>
          </p:cNvSpPr>
          <p:nvPr>
            <p:ph idx="1"/>
          </p:nvPr>
        </p:nvSpPr>
        <p:spPr>
          <a:xfrm>
            <a:off x="271462" y="1298684"/>
            <a:ext cx="11649075" cy="4702066"/>
          </a:xfrm>
        </p:spPr>
        <p:txBody>
          <a:bodyPr/>
          <a:lstStyle/>
          <a:p>
            <a:pPr marL="0" indent="0"/>
            <a:r>
              <a:rPr lang="en-GB" sz="2000" dirty="0">
                <a:solidFill>
                  <a:schemeClr val="accent2"/>
                </a:solidFill>
              </a:rPr>
              <a:t>Homelessness Prevention Teams </a:t>
            </a:r>
            <a:r>
              <a:rPr lang="en-GB" sz="2000" dirty="0"/>
              <a:t>established in every probation region in April 2020 during the first Covid lockdown and extended into 2021 showed what could be achieved given the right impetus. </a:t>
            </a:r>
          </a:p>
          <a:p>
            <a:pPr marL="0" indent="0"/>
            <a:endParaRPr lang="en-GB" sz="2000" dirty="0"/>
          </a:p>
          <a:p>
            <a:pPr marL="0" indent="0"/>
            <a:r>
              <a:rPr lang="en-GB" sz="2000" dirty="0">
                <a:solidFill>
                  <a:schemeClr val="accent2"/>
                </a:solidFill>
              </a:rPr>
              <a:t>£20m government funding </a:t>
            </a:r>
            <a:r>
              <a:rPr lang="en-GB" sz="2000" dirty="0"/>
              <a:t>announced in January 2021 to provide temporary accommodation for up to 12 weeks to 3,000 released prisoners in 5 probation regions in 2021/22.</a:t>
            </a:r>
          </a:p>
          <a:p>
            <a:pPr marL="0" indent="0"/>
            <a:endParaRPr lang="en-GB" sz="2000" dirty="0"/>
          </a:p>
          <a:p>
            <a:pPr marL="0" indent="0"/>
            <a:r>
              <a:rPr lang="en-GB" sz="2000" dirty="0">
                <a:solidFill>
                  <a:schemeClr val="accent2"/>
                </a:solidFill>
              </a:rPr>
              <a:t>£23m Ministry of Justice funding </a:t>
            </a:r>
            <a:r>
              <a:rPr lang="en-GB" sz="2000" dirty="0"/>
              <a:t>towards costs of 200 new Approved Premises places.</a:t>
            </a:r>
          </a:p>
          <a:p>
            <a:pPr marL="0" indent="0"/>
            <a:endParaRPr lang="en-GB" sz="2000" dirty="0"/>
          </a:p>
          <a:p>
            <a:pPr marL="0" indent="0"/>
            <a:r>
              <a:rPr lang="en-GB" sz="2000" dirty="0">
                <a:solidFill>
                  <a:schemeClr val="accent2"/>
                </a:solidFill>
              </a:rPr>
              <a:t>Commissioned accommodation support </a:t>
            </a:r>
            <a:r>
              <a:rPr lang="en-GB" sz="2000" dirty="0"/>
              <a:t>and advice service in each probation region via dynamic framework procurement. Contracts worth £33m to St Mungo’s, Shelter, </a:t>
            </a:r>
            <a:r>
              <a:rPr lang="en-GB" sz="2000" dirty="0" err="1"/>
              <a:t>Seetec</a:t>
            </a:r>
            <a:r>
              <a:rPr lang="en-GB" sz="2000" dirty="0"/>
              <a:t>, Forward Trust, </a:t>
            </a:r>
            <a:r>
              <a:rPr lang="en-GB" sz="2000" dirty="0" err="1"/>
              <a:t>Ingeus</a:t>
            </a:r>
            <a:r>
              <a:rPr lang="en-GB" sz="2000" dirty="0"/>
              <a:t>. (Replacing previous CRC and NPS arrangements via Through the Gate).</a:t>
            </a:r>
          </a:p>
        </p:txBody>
      </p:sp>
    </p:spTree>
    <p:extLst>
      <p:ext uri="{BB962C8B-B14F-4D97-AF65-F5344CB8AC3E}">
        <p14:creationId xmlns:p14="http://schemas.microsoft.com/office/powerpoint/2010/main" val="14997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BE8418-5ED0-4A66-963E-1C968B7F6FD7}"/>
              </a:ext>
            </a:extLst>
          </p:cNvPr>
          <p:cNvSpPr>
            <a:spLocks noGrp="1"/>
          </p:cNvSpPr>
          <p:nvPr>
            <p:ph type="title"/>
          </p:nvPr>
        </p:nvSpPr>
        <p:spPr>
          <a:xfrm>
            <a:off x="3781425" y="466726"/>
            <a:ext cx="6086475" cy="1284117"/>
          </a:xfrm>
        </p:spPr>
        <p:txBody>
          <a:bodyPr/>
          <a:lstStyle/>
          <a:p>
            <a:r>
              <a:rPr lang="en-GB" b="1" dirty="0">
                <a:solidFill>
                  <a:srgbClr val="007770"/>
                </a:solidFill>
              </a:rPr>
              <a:t>Drug use, crime and probation </a:t>
            </a:r>
            <a:r>
              <a:rPr lang="en-GB" b="1" dirty="0">
                <a:solidFill>
                  <a:schemeClr val="accent2"/>
                </a:solidFill>
              </a:rPr>
              <a:t> </a:t>
            </a:r>
            <a:br>
              <a:rPr lang="en-GB" dirty="0"/>
            </a:br>
            <a:endParaRPr lang="en-GB" dirty="0"/>
          </a:p>
        </p:txBody>
      </p:sp>
      <p:sp>
        <p:nvSpPr>
          <p:cNvPr id="5" name="Content Placeholder 2">
            <a:extLst>
              <a:ext uri="{FF2B5EF4-FFF2-40B4-BE49-F238E27FC236}">
                <a16:creationId xmlns:a16="http://schemas.microsoft.com/office/drawing/2014/main" id="{01691D6F-D948-4295-AACE-D3DF46481B72}"/>
              </a:ext>
            </a:extLst>
          </p:cNvPr>
          <p:cNvSpPr>
            <a:spLocks noGrp="1"/>
          </p:cNvSpPr>
          <p:nvPr>
            <p:ph idx="1"/>
          </p:nvPr>
        </p:nvSpPr>
        <p:spPr>
          <a:xfrm>
            <a:off x="495301" y="1750843"/>
            <a:ext cx="10906124" cy="3929472"/>
          </a:xfrm>
        </p:spPr>
        <p:txBody>
          <a:bodyPr/>
          <a:lstStyle/>
          <a:p>
            <a:pPr>
              <a:spcBef>
                <a:spcPts val="0"/>
              </a:spcBef>
              <a:buClr>
                <a:schemeClr val="accent2"/>
              </a:buClr>
              <a:buFont typeface="Wingdings" panose="05000000000000000000" pitchFamily="2" charset="2"/>
              <a:buChar char="Ø"/>
            </a:pPr>
            <a:r>
              <a:rPr lang="en-GB" sz="2000" dirty="0">
                <a:latin typeface="Arial" panose="020B0604020202020204" pitchFamily="34" charset="0"/>
                <a:ea typeface="Tahoma" panose="020B0604030504040204" pitchFamily="34" charset="0"/>
                <a:cs typeface="Arial" panose="020B0604020202020204" pitchFamily="34" charset="0"/>
              </a:rPr>
              <a:t>300,000 heroin and crack users are responsible for half of all acquisitive crime and cost the public purse £9 billion a year.</a:t>
            </a:r>
          </a:p>
          <a:p>
            <a:pPr marL="0" indent="0">
              <a:spcBef>
                <a:spcPts val="0"/>
              </a:spcBef>
              <a:buClr>
                <a:schemeClr val="accent2"/>
              </a:buClr>
            </a:pPr>
            <a:endParaRPr lang="en-GB" sz="2000" dirty="0">
              <a:latin typeface="Arial" panose="020B0604020202020204" pitchFamily="34" charset="0"/>
              <a:ea typeface="Tahoma" panose="020B0604030504040204" pitchFamily="34" charset="0"/>
              <a:cs typeface="Arial" panose="020B0604020202020204" pitchFamily="34" charset="0"/>
            </a:endParaRPr>
          </a:p>
          <a:p>
            <a:pPr>
              <a:buClr>
                <a:schemeClr val="accent2"/>
              </a:buClr>
              <a:buFont typeface="Wingdings" panose="05000000000000000000" pitchFamily="2" charset="2"/>
              <a:buChar char="Ø"/>
            </a:pPr>
            <a:r>
              <a:rPr lang="en-GB" sz="2000" dirty="0">
                <a:latin typeface="Arial" panose="020B0604020202020204" pitchFamily="34" charset="0"/>
                <a:ea typeface="Tahoma" panose="020B0604030504040204" pitchFamily="34" charset="0"/>
                <a:cs typeface="Arial" panose="020B0604020202020204" pitchFamily="34" charset="0"/>
              </a:rPr>
              <a:t>Between April 2019 and March 2020, there were 51,006 adults in treatment for substance misuse within a prison setting.</a:t>
            </a:r>
          </a:p>
          <a:p>
            <a:pPr>
              <a:spcBef>
                <a:spcPts val="0"/>
              </a:spcBef>
              <a:buClr>
                <a:schemeClr val="accent2"/>
              </a:buClr>
              <a:buFont typeface="Wingdings" panose="05000000000000000000" pitchFamily="2" charset="2"/>
              <a:buChar char="Ø"/>
            </a:pPr>
            <a:endParaRPr lang="en-GB" sz="2000" dirty="0">
              <a:latin typeface="Arial" panose="020B0604020202020204" pitchFamily="34" charset="0"/>
              <a:ea typeface="Tahoma" panose="020B0604030504040204" pitchFamily="34" charset="0"/>
              <a:cs typeface="Arial" panose="020B0604020202020204" pitchFamily="34" charset="0"/>
            </a:endParaRPr>
          </a:p>
          <a:p>
            <a:pPr>
              <a:spcBef>
                <a:spcPts val="0"/>
              </a:spcBef>
              <a:buClr>
                <a:schemeClr val="accent2"/>
              </a:buClr>
              <a:buFont typeface="Wingdings" panose="05000000000000000000" pitchFamily="2" charset="2"/>
              <a:buChar char="Ø"/>
            </a:pPr>
            <a:r>
              <a:rPr lang="en-GB" sz="2000" dirty="0">
                <a:latin typeface="Arial" panose="020B0604020202020204" pitchFamily="34" charset="0"/>
                <a:ea typeface="Tahoma" panose="020B0604030504040204" pitchFamily="34" charset="0"/>
                <a:cs typeface="Arial" panose="020B0604020202020204" pitchFamily="34" charset="0"/>
              </a:rPr>
              <a:t>Of 156,000 people currently on probation in the community – we estimate c75,000 have a drugs problem.</a:t>
            </a:r>
          </a:p>
          <a:p>
            <a:pPr>
              <a:spcBef>
                <a:spcPts val="0"/>
              </a:spcBef>
              <a:buClr>
                <a:schemeClr val="accent2"/>
              </a:buClr>
              <a:buFont typeface="Wingdings" panose="05000000000000000000" pitchFamily="2" charset="2"/>
              <a:buChar char="Ø"/>
            </a:pPr>
            <a:endParaRPr lang="en-GB" sz="2000" dirty="0">
              <a:latin typeface="Arial" panose="020B0604020202020204" pitchFamily="34" charset="0"/>
              <a:ea typeface="Tahoma" panose="020B0604030504040204" pitchFamily="34" charset="0"/>
              <a:cs typeface="Arial" panose="020B0604020202020204" pitchFamily="34" charset="0"/>
            </a:endParaRPr>
          </a:p>
          <a:p>
            <a:pPr>
              <a:spcBef>
                <a:spcPts val="0"/>
              </a:spcBef>
              <a:buClr>
                <a:schemeClr val="accent2"/>
              </a:buClr>
              <a:buFont typeface="Wingdings" panose="05000000000000000000" pitchFamily="2" charset="2"/>
              <a:buChar char="Ø"/>
            </a:pPr>
            <a:r>
              <a:rPr lang="en-GB" sz="2000" dirty="0">
                <a:latin typeface="Arial" panose="020B0604020202020204" pitchFamily="34" charset="0"/>
                <a:ea typeface="Tahoma" panose="020B0604030504040204" pitchFamily="34" charset="0"/>
                <a:cs typeface="Arial" panose="020B0604020202020204" pitchFamily="34" charset="0"/>
              </a:rPr>
              <a:t>4,561 deaths from drug related poisoning in 2020 – the highest number since records began in 1993 and 60% up since 2012.</a:t>
            </a:r>
          </a:p>
          <a:p>
            <a:pPr marL="285750" indent="-285750">
              <a:spcBef>
                <a:spcPts val="0"/>
              </a:spcBef>
              <a:buFont typeface="Arial" panose="020B0604020202020204" pitchFamily="34" charset="0"/>
              <a:buChar char="•"/>
            </a:pPr>
            <a:endParaRPr lang="en-GB" sz="1350" b="0" dirty="0">
              <a:latin typeface="Tahoma" panose="020B0604030504040204" pitchFamily="34" charset="0"/>
              <a:ea typeface="Tahoma" panose="020B0604030504040204" pitchFamily="34" charset="0"/>
              <a:cs typeface="Tahoma" panose="020B0604030504040204" pitchFamily="34" charset="0"/>
            </a:endParaRPr>
          </a:p>
          <a:p>
            <a:pPr marL="0" indent="0">
              <a:spcBef>
                <a:spcPts val="0"/>
              </a:spcBef>
            </a:pPr>
            <a:endParaRPr lang="en-GB" sz="1350" b="0" dirty="0">
              <a:latin typeface="Tahoma" panose="020B0604030504040204" pitchFamily="34" charset="0"/>
              <a:ea typeface="Tahoma" panose="020B0604030504040204" pitchFamily="34" charset="0"/>
              <a:cs typeface="Tahoma" panose="020B0604030504040204" pitchFamily="34" charset="0"/>
            </a:endParaRPr>
          </a:p>
          <a:p>
            <a:pPr marL="0" indent="0">
              <a:spcBef>
                <a:spcPts val="0"/>
              </a:spcBef>
            </a:pPr>
            <a:endParaRPr lang="en-GB" sz="1350" b="0" dirty="0"/>
          </a:p>
        </p:txBody>
      </p:sp>
    </p:spTree>
    <p:extLst>
      <p:ext uri="{BB962C8B-B14F-4D97-AF65-F5344CB8AC3E}">
        <p14:creationId xmlns:p14="http://schemas.microsoft.com/office/powerpoint/2010/main" val="401014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BE8418-5ED0-4A66-963E-1C968B7F6FD7}"/>
              </a:ext>
            </a:extLst>
          </p:cNvPr>
          <p:cNvSpPr>
            <a:spLocks noGrp="1"/>
          </p:cNvSpPr>
          <p:nvPr>
            <p:ph type="title"/>
          </p:nvPr>
        </p:nvSpPr>
        <p:spPr>
          <a:xfrm>
            <a:off x="2684697" y="832649"/>
            <a:ext cx="6362700" cy="549275"/>
          </a:xfrm>
        </p:spPr>
        <p:txBody>
          <a:bodyPr/>
          <a:lstStyle/>
          <a:p>
            <a:r>
              <a:rPr lang="en-GB" sz="2000" b="1" dirty="0">
                <a:solidFill>
                  <a:schemeClr val="accent2"/>
                </a:solidFill>
              </a:rPr>
              <a:t>Drug treatment for people on </a:t>
            </a:r>
            <a:br>
              <a:rPr lang="en-GB" sz="2000" b="1" dirty="0">
                <a:solidFill>
                  <a:schemeClr val="accent2"/>
                </a:solidFill>
              </a:rPr>
            </a:br>
            <a:r>
              <a:rPr lang="en-GB" sz="2000" b="1" dirty="0">
                <a:solidFill>
                  <a:schemeClr val="accent2"/>
                </a:solidFill>
              </a:rPr>
              <a:t>probation – key findings</a:t>
            </a:r>
          </a:p>
        </p:txBody>
      </p:sp>
      <p:sp>
        <p:nvSpPr>
          <p:cNvPr id="5" name="Content Placeholder 2">
            <a:extLst>
              <a:ext uri="{FF2B5EF4-FFF2-40B4-BE49-F238E27FC236}">
                <a16:creationId xmlns:a16="http://schemas.microsoft.com/office/drawing/2014/main" id="{01691D6F-D948-4295-AACE-D3DF46481B72}"/>
              </a:ext>
            </a:extLst>
          </p:cNvPr>
          <p:cNvSpPr>
            <a:spLocks noGrp="1"/>
          </p:cNvSpPr>
          <p:nvPr>
            <p:ph idx="1"/>
          </p:nvPr>
        </p:nvSpPr>
        <p:spPr>
          <a:xfrm>
            <a:off x="433220" y="1327775"/>
            <a:ext cx="10200481" cy="4558676"/>
          </a:xfrm>
        </p:spPr>
        <p:txBody>
          <a:bodyPr/>
          <a:lstStyle/>
          <a:p>
            <a:pPr marL="0" indent="0"/>
            <a:endParaRPr lang="en-GB" dirty="0">
              <a:latin typeface="Tahoma" panose="020B0604030504040204" pitchFamily="34" charset="0"/>
              <a:ea typeface="Tahoma" panose="020B0604030504040204" pitchFamily="34" charset="0"/>
              <a:cs typeface="Tahoma" panose="020B0604030504040204" pitchFamily="34" charset="0"/>
            </a:endParaRPr>
          </a:p>
          <a:p>
            <a:pPr marL="0" indent="0"/>
            <a:r>
              <a:rPr lang="en-GB" sz="1800" dirty="0">
                <a:solidFill>
                  <a:srgbClr val="3E1B59"/>
                </a:solidFill>
                <a:latin typeface="Arial" panose="020B0604020202020204" pitchFamily="34" charset="0"/>
                <a:ea typeface="Tahoma" panose="020B0604030504040204" pitchFamily="34" charset="0"/>
                <a:cs typeface="Arial" panose="020B0604020202020204" pitchFamily="34" charset="0"/>
              </a:rPr>
              <a:t>Not enough people are getting referred into treatment </a:t>
            </a:r>
          </a:p>
          <a:p>
            <a:pPr marL="285750" indent="-285750">
              <a:spcAft>
                <a:spcPts val="200"/>
              </a:spcAft>
              <a:buClr>
                <a:srgbClr val="007770"/>
              </a:buClr>
              <a:buSzPct val="125000"/>
              <a:buFont typeface="Arial" panose="020B0604020202020204" pitchFamily="34" charset="0"/>
              <a:buChar char="•"/>
            </a:pPr>
            <a:r>
              <a:rPr lang="en-GB" sz="1800" dirty="0">
                <a:latin typeface="Arial" panose="020B0604020202020204" pitchFamily="34" charset="0"/>
                <a:cs typeface="Arial" panose="020B0604020202020204" pitchFamily="34" charset="0"/>
              </a:rPr>
              <a:t>Very few specialist assessments are being undertaken at court. DRR volumes are down 75% since 2008 and probation made less than 3,000 referrals to drugs services in 2020.</a:t>
            </a:r>
          </a:p>
          <a:p>
            <a:pPr marL="285750" indent="-285750">
              <a:spcAft>
                <a:spcPts val="200"/>
              </a:spcAft>
              <a:buClr>
                <a:srgbClr val="007770"/>
              </a:buClr>
              <a:buSzPct val="125000"/>
              <a:buFont typeface="Arial" panose="020B0604020202020204" pitchFamily="34" charset="0"/>
              <a:buChar char="•"/>
            </a:pPr>
            <a:r>
              <a:rPr lang="en-GB" sz="1800" dirty="0">
                <a:latin typeface="Arial" panose="020B0604020202020204" pitchFamily="34" charset="0"/>
                <a:ea typeface="Tahoma" panose="020B0604030504040204" pitchFamily="34" charset="0"/>
                <a:cs typeface="Arial" panose="020B0604020202020204" pitchFamily="34" charset="0"/>
              </a:rPr>
              <a:t>Budget cuts and loss of ring-fencing since the Drug Intervention Programme shut in 2013 mean criminal justice treatment pathways have withered on the vine. Half of English commissioners told us they’d had budget cuts over 25% in past five years.</a:t>
            </a:r>
          </a:p>
          <a:p>
            <a:pPr marL="0" indent="0"/>
            <a:r>
              <a:rPr lang="en-GB" sz="1800" dirty="0">
                <a:solidFill>
                  <a:srgbClr val="3E1B59"/>
                </a:solidFill>
                <a:latin typeface="Arial" panose="020B0604020202020204" pitchFamily="34" charset="0"/>
                <a:ea typeface="Tahoma" panose="020B0604030504040204" pitchFamily="34" charset="0"/>
                <a:cs typeface="Arial" panose="020B0604020202020204" pitchFamily="34" charset="0"/>
              </a:rPr>
              <a:t>Drug rehabilitation requirements (DRRs)</a:t>
            </a:r>
          </a:p>
          <a:p>
            <a:pPr marL="285750" indent="-285750">
              <a:spcAft>
                <a:spcPts val="200"/>
              </a:spcAft>
              <a:buClr>
                <a:srgbClr val="007770"/>
              </a:buClr>
              <a:buSzPct val="125000"/>
              <a:buFont typeface="Arial" panose="020B0604020202020204" pitchFamily="34" charset="0"/>
              <a:buChar char="•"/>
            </a:pPr>
            <a:r>
              <a:rPr lang="en-GB" sz="1800" dirty="0">
                <a:latin typeface="Arial" panose="020B0604020202020204" pitchFamily="34" charset="0"/>
                <a:cs typeface="Arial" panose="020B0604020202020204" pitchFamily="34" charset="0"/>
              </a:rPr>
              <a:t>Sentencers are positive about DRRs and see the benefits of drug testing and formal court review but DRR delivery is poor. Very little testing or court reviews of ongoing cases.</a:t>
            </a:r>
          </a:p>
          <a:p>
            <a:pPr marL="285750" indent="-285750">
              <a:spcAft>
                <a:spcPts val="200"/>
              </a:spcAft>
              <a:buClr>
                <a:schemeClr val="accent2"/>
              </a:buClr>
              <a:buFont typeface="Arial" panose="020B0604020202020204" pitchFamily="34" charset="0"/>
              <a:buChar char="•"/>
            </a:pPr>
            <a:r>
              <a:rPr lang="en-GB" sz="1800" dirty="0"/>
              <a:t>Mostly, DRRs were indistinguishable from standard community orders. Expectations for individuals were not set jointly with drug services and little exchange of assessments, plans or progress between probation and drug services</a:t>
            </a:r>
          </a:p>
          <a:p>
            <a:pPr marL="0" indent="0">
              <a:spcAft>
                <a:spcPts val="200"/>
              </a:spcAft>
            </a:pPr>
            <a:endParaRPr lang="en-GB" b="0" dirty="0"/>
          </a:p>
          <a:p>
            <a:pPr marL="285750" indent="-285750">
              <a:buFont typeface="Arial" panose="020B0604020202020204" pitchFamily="34" charset="0"/>
              <a:buChar char="•"/>
            </a:pPr>
            <a:endParaRPr lang="en-GB" sz="1300" dirty="0"/>
          </a:p>
          <a:p>
            <a:endParaRPr lang="en-GB" b="0" dirty="0"/>
          </a:p>
          <a:p>
            <a:pPr marL="0" lvl="1" indent="0">
              <a:spcBef>
                <a:spcPts val="1200"/>
              </a:spcBef>
              <a:buNone/>
            </a:pPr>
            <a:endParaRPr lang="en-GB" b="0" dirty="0"/>
          </a:p>
        </p:txBody>
      </p:sp>
      <p:pic>
        <p:nvPicPr>
          <p:cNvPr id="6" name="Picture 5">
            <a:extLst>
              <a:ext uri="{FF2B5EF4-FFF2-40B4-BE49-F238E27FC236}">
                <a16:creationId xmlns:a16="http://schemas.microsoft.com/office/drawing/2014/main" id="{6B76DD46-2A50-4265-A691-B5A4A47E78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5193" y="631244"/>
            <a:ext cx="1879136" cy="1040658"/>
          </a:xfrm>
          <a:prstGeom prst="rect">
            <a:avLst/>
          </a:prstGeom>
          <a:noFill/>
          <a:ln>
            <a:noFill/>
          </a:ln>
        </p:spPr>
      </p:pic>
      <p:sp>
        <p:nvSpPr>
          <p:cNvPr id="7" name="Freeform 3">
            <a:extLst>
              <a:ext uri="{FF2B5EF4-FFF2-40B4-BE49-F238E27FC236}">
                <a16:creationId xmlns:a16="http://schemas.microsoft.com/office/drawing/2014/main" id="{5A7CA5FB-A4DE-41CB-B17A-EB8F793A8677}"/>
              </a:ext>
            </a:extLst>
          </p:cNvPr>
          <p:cNvSpPr/>
          <p:nvPr/>
        </p:nvSpPr>
        <p:spPr>
          <a:xfrm>
            <a:off x="3319550" y="6401488"/>
            <a:ext cx="7348451" cy="45625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3E1B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sp>
        <p:nvSpPr>
          <p:cNvPr id="8" name="Right Triangle 7">
            <a:extLst>
              <a:ext uri="{FF2B5EF4-FFF2-40B4-BE49-F238E27FC236}">
                <a16:creationId xmlns:a16="http://schemas.microsoft.com/office/drawing/2014/main" id="{7ABAC85D-B53A-4BF1-B79B-26F1BA3211D7}"/>
              </a:ext>
            </a:extLst>
          </p:cNvPr>
          <p:cNvSpPr/>
          <p:nvPr/>
        </p:nvSpPr>
        <p:spPr>
          <a:xfrm>
            <a:off x="1524001" y="6010102"/>
            <a:ext cx="4695159" cy="847637"/>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ight Triangle 8">
            <a:extLst>
              <a:ext uri="{FF2B5EF4-FFF2-40B4-BE49-F238E27FC236}">
                <a16:creationId xmlns:a16="http://schemas.microsoft.com/office/drawing/2014/main" id="{8461C97A-C307-4F6D-BE87-3090B077EB4F}"/>
              </a:ext>
            </a:extLst>
          </p:cNvPr>
          <p:cNvSpPr/>
          <p:nvPr/>
        </p:nvSpPr>
        <p:spPr>
          <a:xfrm>
            <a:off x="1524000" y="6266792"/>
            <a:ext cx="3283527" cy="592789"/>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extBox 10">
            <a:extLst>
              <a:ext uri="{FF2B5EF4-FFF2-40B4-BE49-F238E27FC236}">
                <a16:creationId xmlns:a16="http://schemas.microsoft.com/office/drawing/2014/main" id="{8D863A18-2019-421C-87E6-150C569767B8}"/>
              </a:ext>
            </a:extLst>
          </p:cNvPr>
          <p:cNvSpPr txBox="1"/>
          <p:nvPr/>
        </p:nvSpPr>
        <p:spPr>
          <a:xfrm>
            <a:off x="8545193" y="287116"/>
            <a:ext cx="2098033" cy="369332"/>
          </a:xfrm>
          <a:prstGeom prst="rect">
            <a:avLst/>
          </a:prstGeom>
          <a:solidFill>
            <a:schemeClr val="bg1">
              <a:alpha val="60000"/>
            </a:schemeClr>
          </a:solidFill>
        </p:spPr>
        <p:txBody>
          <a:bodyPr wrap="square" rtlCol="0">
            <a:spAutoFit/>
          </a:bodyPr>
          <a:lstStyle/>
          <a:p>
            <a:endParaRPr lang="en-GB" dirty="0"/>
          </a:p>
        </p:txBody>
      </p:sp>
    </p:spTree>
    <p:extLst>
      <p:ext uri="{BB962C8B-B14F-4D97-AF65-F5344CB8AC3E}">
        <p14:creationId xmlns:p14="http://schemas.microsoft.com/office/powerpoint/2010/main" val="417167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12134-88DC-4287-BB98-F0831553863E}"/>
              </a:ext>
            </a:extLst>
          </p:cNvPr>
          <p:cNvSpPr>
            <a:spLocks noGrp="1"/>
          </p:cNvSpPr>
          <p:nvPr>
            <p:ph type="title"/>
          </p:nvPr>
        </p:nvSpPr>
        <p:spPr/>
        <p:txBody>
          <a:bodyPr/>
          <a:lstStyle/>
          <a:p>
            <a:r>
              <a:rPr lang="en-GB" b="1" dirty="0">
                <a:solidFill>
                  <a:srgbClr val="007770"/>
                </a:solidFill>
              </a:rPr>
              <a:t>Resettlement – key findings</a:t>
            </a:r>
          </a:p>
        </p:txBody>
      </p:sp>
      <p:sp>
        <p:nvSpPr>
          <p:cNvPr id="3" name="Content Placeholder 2">
            <a:extLst>
              <a:ext uri="{FF2B5EF4-FFF2-40B4-BE49-F238E27FC236}">
                <a16:creationId xmlns:a16="http://schemas.microsoft.com/office/drawing/2014/main" id="{025E8F15-1F3E-4462-A3D9-959776C7050F}"/>
              </a:ext>
            </a:extLst>
          </p:cNvPr>
          <p:cNvSpPr>
            <a:spLocks noGrp="1"/>
          </p:cNvSpPr>
          <p:nvPr>
            <p:ph idx="1"/>
          </p:nvPr>
        </p:nvSpPr>
        <p:spPr>
          <a:xfrm>
            <a:off x="290512" y="1643226"/>
            <a:ext cx="11610975" cy="4162097"/>
          </a:xfrm>
        </p:spPr>
        <p:txBody>
          <a:bodyPr/>
          <a:lstStyle/>
          <a:p>
            <a:pPr>
              <a:buClr>
                <a:srgbClr val="7030A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Of 25,000 people released with a treatment need in the 12 months to March 2020, only a third were picked up by community treatment after release and only a third of these were retained in this treatment for 12 weeks or more. </a:t>
            </a:r>
            <a:r>
              <a:rPr lang="en-GB" sz="1800" dirty="0">
                <a:solidFill>
                  <a:srgbClr val="7030A0"/>
                </a:solidFill>
                <a:latin typeface="Arial" panose="020B0604020202020204" pitchFamily="34" charset="0"/>
                <a:cs typeface="Arial" panose="020B0604020202020204" pitchFamily="34" charset="0"/>
              </a:rPr>
              <a:t>A quarter went back into custody</a:t>
            </a:r>
            <a:r>
              <a:rPr lang="en-GB" sz="1800" dirty="0">
                <a:latin typeface="Arial" panose="020B0604020202020204" pitchFamily="34" charset="0"/>
                <a:cs typeface="Arial" panose="020B0604020202020204" pitchFamily="34" charset="0"/>
              </a:rPr>
              <a:t>. 	</a:t>
            </a:r>
          </a:p>
          <a:p>
            <a:pPr>
              <a:buClr>
                <a:srgbClr val="7030A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Some people had </a:t>
            </a:r>
            <a:r>
              <a:rPr lang="en-GB" sz="1800" dirty="0">
                <a:solidFill>
                  <a:srgbClr val="7030A0"/>
                </a:solidFill>
                <a:latin typeface="Arial" panose="020B0604020202020204" pitchFamily="34" charset="0"/>
                <a:cs typeface="Arial" panose="020B0604020202020204" pitchFamily="34" charset="0"/>
              </a:rPr>
              <a:t>no prescription for opiate-substitution medication </a:t>
            </a:r>
            <a:r>
              <a:rPr lang="en-GB" sz="1800" dirty="0">
                <a:latin typeface="Arial" panose="020B0604020202020204" pitchFamily="34" charset="0"/>
                <a:cs typeface="Arial" panose="020B0604020202020204" pitchFamily="34" charset="0"/>
              </a:rPr>
              <a:t>arranged on their release from custody.</a:t>
            </a:r>
          </a:p>
          <a:p>
            <a:pPr>
              <a:buClr>
                <a:srgbClr val="7030A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Health and justice services tend to work in isolation and </a:t>
            </a:r>
            <a:r>
              <a:rPr lang="en-GB" sz="1800" dirty="0">
                <a:solidFill>
                  <a:srgbClr val="7030A0"/>
                </a:solidFill>
                <a:latin typeface="Arial" panose="020B0604020202020204" pitchFamily="34" charset="0"/>
                <a:cs typeface="Arial" panose="020B0604020202020204" pitchFamily="34" charset="0"/>
              </a:rPr>
              <a:t>do not share enough information </a:t>
            </a:r>
            <a:r>
              <a:rPr lang="en-GB" sz="1800" dirty="0">
                <a:latin typeface="Arial" panose="020B0604020202020204" pitchFamily="34" charset="0"/>
                <a:cs typeface="Arial" panose="020B0604020202020204" pitchFamily="34" charset="0"/>
              </a:rPr>
              <a:t>to ensure continuity of care. Though in South Wales, the same treatment provider serves both prisons and those released into the community, significantly improving join up.</a:t>
            </a:r>
          </a:p>
          <a:p>
            <a:pPr>
              <a:buClr>
                <a:srgbClr val="7030A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More could also be done to </a:t>
            </a:r>
            <a:r>
              <a:rPr lang="en-GB" sz="1800" dirty="0">
                <a:solidFill>
                  <a:srgbClr val="7030A0"/>
                </a:solidFill>
                <a:latin typeface="Arial" panose="020B0604020202020204" pitchFamily="34" charset="0"/>
                <a:cs typeface="Arial" panose="020B0604020202020204" pitchFamily="34" charset="0"/>
              </a:rPr>
              <a:t>build on recovery work in prisons </a:t>
            </a:r>
            <a:r>
              <a:rPr lang="en-GB" sz="1800" dirty="0">
                <a:latin typeface="Arial" panose="020B0604020202020204" pitchFamily="34" charset="0"/>
                <a:cs typeface="Arial" panose="020B0604020202020204" pitchFamily="34" charset="0"/>
              </a:rPr>
              <a:t>- e.g. by linking people to peer-led, mutual aid such as Alcoholics or Narcotics Anonymous after release.</a:t>
            </a:r>
          </a:p>
          <a:p>
            <a:pPr>
              <a:buClr>
                <a:srgbClr val="7030A0"/>
              </a:buClr>
              <a:buFont typeface="Wingdings" panose="05000000000000000000" pitchFamily="2" charset="2"/>
              <a:buChar char="Ø"/>
            </a:pPr>
            <a:r>
              <a:rPr lang="en-GB" sz="1800" dirty="0">
                <a:solidFill>
                  <a:srgbClr val="7030A0"/>
                </a:solidFill>
                <a:latin typeface="Arial" panose="020B0604020202020204" pitchFamily="34" charset="0"/>
                <a:cs typeface="Arial" panose="020B0604020202020204" pitchFamily="34" charset="0"/>
              </a:rPr>
              <a:t>Licence conditions to manage people after their release were not applied consistently</a:t>
            </a:r>
            <a:r>
              <a:rPr lang="en-GB" sz="1800" dirty="0">
                <a:latin typeface="Arial" panose="020B0604020202020204" pitchFamily="34" charset="0"/>
                <a:cs typeface="Arial" panose="020B0604020202020204" pitchFamily="34" charset="0"/>
              </a:rPr>
              <a:t>. We found some cases where licence conditions should have been applied and others where the requirement for treatment was not proportionate or appropriate. </a:t>
            </a:r>
          </a:p>
        </p:txBody>
      </p:sp>
    </p:spTree>
    <p:extLst>
      <p:ext uri="{BB962C8B-B14F-4D97-AF65-F5344CB8AC3E}">
        <p14:creationId xmlns:p14="http://schemas.microsoft.com/office/powerpoint/2010/main" val="3410079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1705-3BCB-4DBF-BE3D-6CA7155B348E}"/>
              </a:ext>
            </a:extLst>
          </p:cNvPr>
          <p:cNvSpPr>
            <a:spLocks noGrp="1"/>
          </p:cNvSpPr>
          <p:nvPr>
            <p:ph type="title"/>
          </p:nvPr>
        </p:nvSpPr>
        <p:spPr/>
        <p:txBody>
          <a:bodyPr/>
          <a:lstStyle/>
          <a:p>
            <a:r>
              <a:rPr lang="en-GB" b="1" dirty="0">
                <a:solidFill>
                  <a:schemeClr val="accent2"/>
                </a:solidFill>
              </a:rPr>
              <a:t>Safety and wellbeing – </a:t>
            </a:r>
            <a:r>
              <a:rPr lang="en-GB" b="1" dirty="0" err="1">
                <a:solidFill>
                  <a:schemeClr val="accent2"/>
                </a:solidFill>
              </a:rPr>
              <a:t>ellie’s</a:t>
            </a:r>
            <a:r>
              <a:rPr lang="en-GB" b="1" dirty="0">
                <a:solidFill>
                  <a:schemeClr val="accent2"/>
                </a:solidFill>
              </a:rPr>
              <a:t> story</a:t>
            </a:r>
          </a:p>
        </p:txBody>
      </p:sp>
      <p:pic>
        <p:nvPicPr>
          <p:cNvPr id="4" name="Content Placeholder 3">
            <a:extLst>
              <a:ext uri="{FF2B5EF4-FFF2-40B4-BE49-F238E27FC236}">
                <a16:creationId xmlns:a16="http://schemas.microsoft.com/office/drawing/2014/main" id="{326A016B-2525-4FFB-83E5-8360F9D452D2}"/>
              </a:ext>
            </a:extLst>
          </p:cNvPr>
          <p:cNvPicPr>
            <a:picLocks noGrp="1" noChangeAspect="1"/>
          </p:cNvPicPr>
          <p:nvPr>
            <p:ph idx="1"/>
          </p:nvPr>
        </p:nvPicPr>
        <p:blipFill>
          <a:blip r:embed="rId2"/>
          <a:stretch>
            <a:fillRect/>
          </a:stretch>
        </p:blipFill>
        <p:spPr>
          <a:xfrm>
            <a:off x="314325" y="1328642"/>
            <a:ext cx="11748110" cy="4653058"/>
          </a:xfrm>
          <a:prstGeom prst="rect">
            <a:avLst/>
          </a:prstGeom>
        </p:spPr>
      </p:pic>
    </p:spTree>
    <p:extLst>
      <p:ext uri="{BB962C8B-B14F-4D97-AF65-F5344CB8AC3E}">
        <p14:creationId xmlns:p14="http://schemas.microsoft.com/office/powerpoint/2010/main" val="2755412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ACB4-96F6-472D-9852-FBC6CE0D9AF5}"/>
              </a:ext>
            </a:extLst>
          </p:cNvPr>
          <p:cNvSpPr>
            <a:spLocks noGrp="1"/>
          </p:cNvSpPr>
          <p:nvPr>
            <p:ph type="title"/>
          </p:nvPr>
        </p:nvSpPr>
        <p:spPr/>
        <p:txBody>
          <a:bodyPr/>
          <a:lstStyle/>
          <a:p>
            <a:r>
              <a:rPr lang="en-GB" b="1" dirty="0">
                <a:solidFill>
                  <a:schemeClr val="accent2"/>
                </a:solidFill>
              </a:rPr>
              <a:t>Kelly’s story</a:t>
            </a:r>
          </a:p>
        </p:txBody>
      </p:sp>
      <p:pic>
        <p:nvPicPr>
          <p:cNvPr id="4" name="Content Placeholder 3">
            <a:extLst>
              <a:ext uri="{FF2B5EF4-FFF2-40B4-BE49-F238E27FC236}">
                <a16:creationId xmlns:a16="http://schemas.microsoft.com/office/drawing/2014/main" id="{9D692CBE-144D-4256-94F4-155E89CE23E1}"/>
              </a:ext>
            </a:extLst>
          </p:cNvPr>
          <p:cNvPicPr>
            <a:picLocks noGrp="1" noChangeAspect="1"/>
          </p:cNvPicPr>
          <p:nvPr>
            <p:ph idx="1"/>
          </p:nvPr>
        </p:nvPicPr>
        <p:blipFill>
          <a:blip r:embed="rId2"/>
          <a:stretch>
            <a:fillRect/>
          </a:stretch>
        </p:blipFill>
        <p:spPr>
          <a:xfrm>
            <a:off x="284781" y="1362075"/>
            <a:ext cx="11622437" cy="4494195"/>
          </a:xfrm>
          <a:prstGeom prst="rect">
            <a:avLst/>
          </a:prstGeom>
        </p:spPr>
      </p:pic>
    </p:spTree>
    <p:extLst>
      <p:ext uri="{BB962C8B-B14F-4D97-AF65-F5344CB8AC3E}">
        <p14:creationId xmlns:p14="http://schemas.microsoft.com/office/powerpoint/2010/main" val="2709900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BE8418-5ED0-4A66-963E-1C968B7F6FD7}"/>
              </a:ext>
            </a:extLst>
          </p:cNvPr>
          <p:cNvSpPr>
            <a:spLocks noGrp="1"/>
          </p:cNvSpPr>
          <p:nvPr>
            <p:ph type="title"/>
          </p:nvPr>
        </p:nvSpPr>
        <p:spPr>
          <a:xfrm>
            <a:off x="3714834" y="615526"/>
            <a:ext cx="5008650" cy="549275"/>
          </a:xfrm>
        </p:spPr>
        <p:txBody>
          <a:bodyPr/>
          <a:lstStyle/>
          <a:p>
            <a:pPr algn="ctr"/>
            <a:r>
              <a:rPr lang="en-GB" b="1" dirty="0">
                <a:solidFill>
                  <a:schemeClr val="accent2"/>
                </a:solidFill>
              </a:rPr>
              <a:t>Key Findings: </a:t>
            </a:r>
            <a:br>
              <a:rPr lang="en-GB" b="1" dirty="0">
                <a:solidFill>
                  <a:schemeClr val="accent2"/>
                </a:solidFill>
              </a:rPr>
            </a:br>
            <a:r>
              <a:rPr lang="en-GB" b="1" dirty="0">
                <a:solidFill>
                  <a:schemeClr val="accent2"/>
                </a:solidFill>
              </a:rPr>
              <a:t>Reducing Harms</a:t>
            </a:r>
            <a:br>
              <a:rPr lang="en-GB" dirty="0"/>
            </a:br>
            <a:endParaRPr lang="en-GB" dirty="0"/>
          </a:p>
        </p:txBody>
      </p:sp>
      <p:pic>
        <p:nvPicPr>
          <p:cNvPr id="6" name="Picture 5">
            <a:extLst>
              <a:ext uri="{FF2B5EF4-FFF2-40B4-BE49-F238E27FC236}">
                <a16:creationId xmlns:a16="http://schemas.microsoft.com/office/drawing/2014/main" id="{F49159BA-46B5-4F85-B568-BFBCB195FF1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86862" y="200913"/>
            <a:ext cx="1879136" cy="1040658"/>
          </a:xfrm>
          <a:prstGeom prst="rect">
            <a:avLst/>
          </a:prstGeom>
          <a:noFill/>
          <a:ln>
            <a:noFill/>
          </a:ln>
        </p:spPr>
      </p:pic>
      <p:sp>
        <p:nvSpPr>
          <p:cNvPr id="7" name="Freeform 3">
            <a:extLst>
              <a:ext uri="{FF2B5EF4-FFF2-40B4-BE49-F238E27FC236}">
                <a16:creationId xmlns:a16="http://schemas.microsoft.com/office/drawing/2014/main" id="{B42C20AA-CE50-463D-B4D0-29DD408B3393}"/>
              </a:ext>
            </a:extLst>
          </p:cNvPr>
          <p:cNvSpPr/>
          <p:nvPr/>
        </p:nvSpPr>
        <p:spPr>
          <a:xfrm>
            <a:off x="3319550" y="6401488"/>
            <a:ext cx="7348451" cy="45625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3E1B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sp>
        <p:nvSpPr>
          <p:cNvPr id="8" name="Right Triangle 7">
            <a:extLst>
              <a:ext uri="{FF2B5EF4-FFF2-40B4-BE49-F238E27FC236}">
                <a16:creationId xmlns:a16="http://schemas.microsoft.com/office/drawing/2014/main" id="{4AFA5928-AEC4-4772-8809-8EE8EBFA1D0D}"/>
              </a:ext>
            </a:extLst>
          </p:cNvPr>
          <p:cNvSpPr/>
          <p:nvPr/>
        </p:nvSpPr>
        <p:spPr>
          <a:xfrm>
            <a:off x="1524001" y="6010102"/>
            <a:ext cx="4695159" cy="847637"/>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ight Triangle 8">
            <a:extLst>
              <a:ext uri="{FF2B5EF4-FFF2-40B4-BE49-F238E27FC236}">
                <a16:creationId xmlns:a16="http://schemas.microsoft.com/office/drawing/2014/main" id="{BB3F46C0-7AA0-4723-BFB5-6F2363A1D1EF}"/>
              </a:ext>
            </a:extLst>
          </p:cNvPr>
          <p:cNvSpPr/>
          <p:nvPr/>
        </p:nvSpPr>
        <p:spPr>
          <a:xfrm>
            <a:off x="1524000" y="6266792"/>
            <a:ext cx="3283527" cy="592789"/>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2" name="Diagram 1">
            <a:extLst>
              <a:ext uri="{FF2B5EF4-FFF2-40B4-BE49-F238E27FC236}">
                <a16:creationId xmlns:a16="http://schemas.microsoft.com/office/drawing/2014/main" id="{C06C1208-EE7C-4BE3-A4FD-FDFFA78D2FF3}"/>
              </a:ext>
            </a:extLst>
          </p:cNvPr>
          <p:cNvGraphicFramePr/>
          <p:nvPr/>
        </p:nvGraphicFramePr>
        <p:xfrm>
          <a:off x="3048001" y="1397000"/>
          <a:ext cx="6252673" cy="48452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EBB173D8-4CDF-40C3-8A4D-E7F20AB57C08}"/>
              </a:ext>
            </a:extLst>
          </p:cNvPr>
          <p:cNvSpPr txBox="1"/>
          <p:nvPr/>
        </p:nvSpPr>
        <p:spPr>
          <a:xfrm>
            <a:off x="1683392" y="313136"/>
            <a:ext cx="2098033" cy="369332"/>
          </a:xfrm>
          <a:prstGeom prst="rect">
            <a:avLst/>
          </a:prstGeom>
          <a:solidFill>
            <a:schemeClr val="bg1">
              <a:alpha val="60000"/>
            </a:schemeClr>
          </a:solidFill>
        </p:spPr>
        <p:txBody>
          <a:bodyPr wrap="square" rtlCol="0">
            <a:spAutoFit/>
          </a:bodyPr>
          <a:lstStyle/>
          <a:p>
            <a:endParaRPr lang="en-GB" dirty="0"/>
          </a:p>
        </p:txBody>
      </p:sp>
      <p:sp>
        <p:nvSpPr>
          <p:cNvPr id="11" name="TextBox 10">
            <a:extLst>
              <a:ext uri="{FF2B5EF4-FFF2-40B4-BE49-F238E27FC236}">
                <a16:creationId xmlns:a16="http://schemas.microsoft.com/office/drawing/2014/main" id="{D2C61D59-52EE-43F7-A520-1D52D4611FC9}"/>
              </a:ext>
            </a:extLst>
          </p:cNvPr>
          <p:cNvSpPr txBox="1"/>
          <p:nvPr/>
        </p:nvSpPr>
        <p:spPr>
          <a:xfrm>
            <a:off x="8545193" y="287116"/>
            <a:ext cx="2098033" cy="369332"/>
          </a:xfrm>
          <a:prstGeom prst="rect">
            <a:avLst/>
          </a:prstGeom>
          <a:solidFill>
            <a:schemeClr val="bg1">
              <a:alpha val="60000"/>
            </a:schemeClr>
          </a:solidFill>
        </p:spPr>
        <p:txBody>
          <a:bodyPr wrap="square" rtlCol="0">
            <a:spAutoFit/>
          </a:bodyPr>
          <a:lstStyle/>
          <a:p>
            <a:endParaRPr lang="en-GB" dirty="0"/>
          </a:p>
        </p:txBody>
      </p:sp>
    </p:spTree>
    <p:extLst>
      <p:ext uri="{BB962C8B-B14F-4D97-AF65-F5344CB8AC3E}">
        <p14:creationId xmlns:p14="http://schemas.microsoft.com/office/powerpoint/2010/main" val="3716027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71B3-899D-4FA9-9E84-BABA7BEC39EB}"/>
              </a:ext>
            </a:extLst>
          </p:cNvPr>
          <p:cNvSpPr>
            <a:spLocks noGrp="1"/>
          </p:cNvSpPr>
          <p:nvPr>
            <p:ph type="title"/>
          </p:nvPr>
        </p:nvSpPr>
        <p:spPr/>
        <p:txBody>
          <a:bodyPr/>
          <a:lstStyle/>
          <a:p>
            <a:r>
              <a:rPr lang="en-GB" b="1" dirty="0">
                <a:solidFill>
                  <a:schemeClr val="accent2"/>
                </a:solidFill>
              </a:rPr>
              <a:t>Our recommendations</a:t>
            </a:r>
          </a:p>
        </p:txBody>
      </p:sp>
      <p:sp>
        <p:nvSpPr>
          <p:cNvPr id="3" name="Content Placeholder 2">
            <a:extLst>
              <a:ext uri="{FF2B5EF4-FFF2-40B4-BE49-F238E27FC236}">
                <a16:creationId xmlns:a16="http://schemas.microsoft.com/office/drawing/2014/main" id="{1FF313B5-AFF6-4E19-B9F1-9366E82016EF}"/>
              </a:ext>
            </a:extLst>
          </p:cNvPr>
          <p:cNvSpPr>
            <a:spLocks noGrp="1"/>
          </p:cNvSpPr>
          <p:nvPr>
            <p:ph idx="1"/>
          </p:nvPr>
        </p:nvSpPr>
        <p:spPr>
          <a:xfrm>
            <a:off x="266700" y="1514476"/>
            <a:ext cx="11382375" cy="4327306"/>
          </a:xfrm>
        </p:spPr>
        <p:txBody>
          <a:bodyPr/>
          <a:lstStyle/>
          <a:p>
            <a:pPr>
              <a:buClr>
                <a:schemeClr val="accent2"/>
              </a:buClr>
              <a:buFont typeface="Wingdings" panose="05000000000000000000" pitchFamily="2" charset="2"/>
              <a:buChar char="Ø"/>
            </a:pPr>
            <a:r>
              <a:rPr lang="en-GB" sz="2000" dirty="0"/>
              <a:t>Provide adequate funding for drug treatment and recovery for people on probation and following release from custody.</a:t>
            </a:r>
          </a:p>
          <a:p>
            <a:pPr>
              <a:buClr>
                <a:schemeClr val="accent2"/>
              </a:buClr>
              <a:buFont typeface="Wingdings" panose="05000000000000000000" pitchFamily="2" charset="2"/>
              <a:buChar char="Ø"/>
            </a:pPr>
            <a:r>
              <a:rPr lang="en-GB" sz="2000" dirty="0"/>
              <a:t>Increase the use of drug rehabilitation requirements by ensuring that drug-misuse assessments at court are carried out by appropriately skilled practitioners.</a:t>
            </a:r>
          </a:p>
          <a:p>
            <a:pPr>
              <a:buClr>
                <a:schemeClr val="accent2"/>
              </a:buClr>
              <a:buFont typeface="Wingdings" panose="05000000000000000000" pitchFamily="2" charset="2"/>
              <a:buChar char="Ø"/>
            </a:pPr>
            <a:r>
              <a:rPr lang="en-GB" sz="2000" dirty="0"/>
              <a:t>Ensure that every person leaving custody needing ongoing treatment receives it, supported by effective handover arrangements.</a:t>
            </a:r>
          </a:p>
          <a:p>
            <a:r>
              <a:rPr lang="en-GB" sz="2000" u="sng" dirty="0">
                <a:solidFill>
                  <a:schemeClr val="accent2"/>
                </a:solidFill>
              </a:rPr>
              <a:t>And</a:t>
            </a:r>
          </a:p>
          <a:p>
            <a:r>
              <a:rPr lang="en-GB" sz="2000" dirty="0"/>
              <a:t>     Improve the safety of people on probation by increasing access to naloxone; improving systems to review drug-related deaths and developing learning programmes that enable staff to deliver effective harm reduction and overdose prevention work to people with drug addiction.</a:t>
            </a:r>
          </a:p>
          <a:p>
            <a:endParaRPr lang="en-GB" dirty="0"/>
          </a:p>
          <a:p>
            <a:endParaRPr lang="en-GB" dirty="0"/>
          </a:p>
        </p:txBody>
      </p:sp>
    </p:spTree>
    <p:extLst>
      <p:ext uri="{BB962C8B-B14F-4D97-AF65-F5344CB8AC3E}">
        <p14:creationId xmlns:p14="http://schemas.microsoft.com/office/powerpoint/2010/main" val="69376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5968-D972-4178-B9AB-0E9F4786A49B}"/>
              </a:ext>
            </a:extLst>
          </p:cNvPr>
          <p:cNvSpPr>
            <a:spLocks noGrp="1"/>
          </p:cNvSpPr>
          <p:nvPr>
            <p:ph type="title"/>
          </p:nvPr>
        </p:nvSpPr>
        <p:spPr/>
        <p:txBody>
          <a:bodyPr/>
          <a:lstStyle/>
          <a:p>
            <a:r>
              <a:rPr lang="en-GB" b="1" dirty="0">
                <a:solidFill>
                  <a:schemeClr val="accent2"/>
                </a:solidFill>
              </a:rPr>
              <a:t>Future challenges for probation</a:t>
            </a:r>
          </a:p>
        </p:txBody>
      </p:sp>
      <p:sp>
        <p:nvSpPr>
          <p:cNvPr id="3" name="Content Placeholder 2">
            <a:extLst>
              <a:ext uri="{FF2B5EF4-FFF2-40B4-BE49-F238E27FC236}">
                <a16:creationId xmlns:a16="http://schemas.microsoft.com/office/drawing/2014/main" id="{3F1B04C7-D4BA-46B2-81F1-455A38BFC4FF}"/>
              </a:ext>
            </a:extLst>
          </p:cNvPr>
          <p:cNvSpPr>
            <a:spLocks noGrp="1"/>
          </p:cNvSpPr>
          <p:nvPr>
            <p:ph idx="1"/>
          </p:nvPr>
        </p:nvSpPr>
        <p:spPr>
          <a:xfrm>
            <a:off x="-1" y="1193909"/>
            <a:ext cx="11858625" cy="4162097"/>
          </a:xfrm>
        </p:spPr>
        <p:txBody>
          <a:bodyPr/>
          <a:lstStyle/>
          <a:p>
            <a:r>
              <a:rPr lang="en-GB" sz="2000" dirty="0"/>
              <a:t>	</a:t>
            </a:r>
            <a:r>
              <a:rPr lang="en-GB" sz="2000" dirty="0">
                <a:solidFill>
                  <a:srgbClr val="7030A0"/>
                </a:solidFill>
              </a:rPr>
              <a:t>Covid-19 </a:t>
            </a:r>
            <a:r>
              <a:rPr lang="en-GB" sz="2000" dirty="0"/>
              <a:t>– recovery from its impact may take years – backlogs; public spending impacts; long term impacts on staff and service users.</a:t>
            </a:r>
          </a:p>
          <a:p>
            <a:endParaRPr lang="en-GB" sz="2000" dirty="0"/>
          </a:p>
          <a:p>
            <a:r>
              <a:rPr lang="en-GB" sz="2000" dirty="0"/>
              <a:t>	</a:t>
            </a:r>
            <a:r>
              <a:rPr lang="en-GB" sz="2000" dirty="0">
                <a:solidFill>
                  <a:srgbClr val="7030A0"/>
                </a:solidFill>
              </a:rPr>
              <a:t>Longer-term resourcing </a:t>
            </a:r>
            <a:r>
              <a:rPr lang="en-GB" sz="2000" dirty="0"/>
              <a:t>– structural changes not a magic bullet by themselves. Sustained investment essential – next spending review crucial.</a:t>
            </a:r>
          </a:p>
          <a:p>
            <a:endParaRPr lang="en-GB" sz="2000" dirty="0"/>
          </a:p>
          <a:p>
            <a:r>
              <a:rPr lang="en-GB" sz="2000" dirty="0">
                <a:solidFill>
                  <a:srgbClr val="7030A0"/>
                </a:solidFill>
              </a:rPr>
              <a:t>	Wider ‘ecosystem’ </a:t>
            </a:r>
            <a:r>
              <a:rPr lang="en-GB" sz="2000" dirty="0"/>
              <a:t>– mental health and drugs services; children’s social care – need investment too after impacts of austerity and Covid-19.</a:t>
            </a:r>
          </a:p>
          <a:p>
            <a:endParaRPr lang="en-GB" sz="2000" dirty="0"/>
          </a:p>
          <a:p>
            <a:r>
              <a:rPr lang="en-GB" sz="2000" dirty="0"/>
              <a:t>	</a:t>
            </a:r>
            <a:r>
              <a:rPr lang="en-GB" sz="2000" dirty="0">
                <a:solidFill>
                  <a:srgbClr val="7030A0"/>
                </a:solidFill>
              </a:rPr>
              <a:t>Central control vs local innovation </a:t>
            </a:r>
            <a:r>
              <a:rPr lang="en-GB" sz="2000" dirty="0"/>
              <a:t>and empowerment – important not to crush local initiative and experimentation.</a:t>
            </a:r>
          </a:p>
          <a:p>
            <a:endParaRPr lang="en-GB" sz="2000" dirty="0"/>
          </a:p>
          <a:p>
            <a:r>
              <a:rPr lang="en-GB" sz="2000" dirty="0"/>
              <a:t>	</a:t>
            </a:r>
            <a:r>
              <a:rPr lang="en-GB" sz="2000" dirty="0">
                <a:solidFill>
                  <a:srgbClr val="7030A0"/>
                </a:solidFill>
              </a:rPr>
              <a:t>Real transformation </a:t>
            </a:r>
            <a:r>
              <a:rPr lang="en-GB" sz="2000" dirty="0"/>
              <a:t>is a long-term commitment – unification is the beginning of that journey.</a:t>
            </a:r>
          </a:p>
          <a:p>
            <a:endParaRPr lang="en-GB" dirty="0"/>
          </a:p>
        </p:txBody>
      </p:sp>
    </p:spTree>
    <p:extLst>
      <p:ext uri="{BB962C8B-B14F-4D97-AF65-F5344CB8AC3E}">
        <p14:creationId xmlns:p14="http://schemas.microsoft.com/office/powerpoint/2010/main" val="428496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D9D9B91-489E-4812-AAD2-62712A93CB1C}"/>
              </a:ext>
            </a:extLst>
          </p:cNvPr>
          <p:cNvSpPr txBox="1"/>
          <p:nvPr/>
        </p:nvSpPr>
        <p:spPr>
          <a:xfrm>
            <a:off x="3080085" y="524933"/>
            <a:ext cx="7401648"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chemeClr val="accent2"/>
                </a:solidFill>
                <a:effectLst/>
                <a:uLnTx/>
                <a:uFillTx/>
                <a:latin typeface="Arial" panose="020B0604020202020204" pitchFamily="34" charset="0"/>
                <a:ea typeface="ＭＳ Ｐゴシック" charset="0"/>
                <a:cs typeface="Arial" panose="020B0604020202020204" pitchFamily="34" charset="0"/>
              </a:rPr>
              <a:t>PROBATION SERVICES AND COVID-19</a:t>
            </a:r>
          </a:p>
        </p:txBody>
      </p:sp>
      <p:sp>
        <p:nvSpPr>
          <p:cNvPr id="14" name="TextBox 13">
            <a:extLst>
              <a:ext uri="{FF2B5EF4-FFF2-40B4-BE49-F238E27FC236}">
                <a16:creationId xmlns:a16="http://schemas.microsoft.com/office/drawing/2014/main" id="{2C45F397-852E-4245-A2CB-345CA82DC2A7}"/>
              </a:ext>
            </a:extLst>
          </p:cNvPr>
          <p:cNvSpPr txBox="1"/>
          <p:nvPr/>
        </p:nvSpPr>
        <p:spPr>
          <a:xfrm>
            <a:off x="602081" y="1727200"/>
            <a:ext cx="3152275" cy="3754874"/>
          </a:xfrm>
          <a:prstGeom prst="rect">
            <a:avLst/>
          </a:prstGeom>
          <a:solidFill>
            <a:schemeClr val="accent1">
              <a:lumMod val="90000"/>
              <a:lumOff val="10000"/>
            </a:schemeClr>
          </a:solidFill>
          <a:ln w="38100">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General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Exceptional Delivery Model (EDM) implemented.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Unpaid work suspended.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New accredited programmes stopped.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15" name="TextBox 14">
            <a:extLst>
              <a:ext uri="{FF2B5EF4-FFF2-40B4-BE49-F238E27FC236}">
                <a16:creationId xmlns:a16="http://schemas.microsoft.com/office/drawing/2014/main" id="{82497754-8915-4637-9B9B-715FEB362272}"/>
              </a:ext>
            </a:extLst>
          </p:cNvPr>
          <p:cNvSpPr txBox="1"/>
          <p:nvPr/>
        </p:nvSpPr>
        <p:spPr>
          <a:xfrm>
            <a:off x="4486525" y="1727200"/>
            <a:ext cx="3152275" cy="3785652"/>
          </a:xfrm>
          <a:prstGeom prst="rect">
            <a:avLst/>
          </a:prstGeom>
          <a:solidFill>
            <a:schemeClr val="accent1">
              <a:lumMod val="90000"/>
              <a:lumOff val="10000"/>
            </a:schemeClr>
          </a:solidFill>
          <a:ln w="38100">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New forms of contact</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Face-to-face supervision of TACT, newly-released and homeless only.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80% - 90% got phone supervision.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No home visits, doorstep checks only. </a:t>
            </a:r>
            <a:r>
              <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 </a:t>
            </a:r>
            <a:endParaRPr kumimoji="0" lang="en-GB" sz="18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p:txBody>
      </p:sp>
      <p:sp>
        <p:nvSpPr>
          <p:cNvPr id="16" name="TextBox 15">
            <a:extLst>
              <a:ext uri="{FF2B5EF4-FFF2-40B4-BE49-F238E27FC236}">
                <a16:creationId xmlns:a16="http://schemas.microsoft.com/office/drawing/2014/main" id="{2D493BCA-1ED9-4D0E-AA32-D1B07859E88C}"/>
              </a:ext>
            </a:extLst>
          </p:cNvPr>
          <p:cNvSpPr txBox="1"/>
          <p:nvPr/>
        </p:nvSpPr>
        <p:spPr>
          <a:xfrm>
            <a:off x="8370969" y="1696422"/>
            <a:ext cx="3329963" cy="3785652"/>
          </a:xfrm>
          <a:prstGeom prst="rect">
            <a:avLst/>
          </a:prstGeom>
          <a:solidFill>
            <a:schemeClr val="accent1">
              <a:lumMod val="90000"/>
              <a:lumOff val="10000"/>
            </a:schemeClr>
          </a:solidFill>
          <a:ln w="38100">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sng"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Courts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Significant reduction in court reports and new community orders from March – June.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Court staff working from home.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Virtual links with courts commenced.</a:t>
            </a:r>
          </a:p>
        </p:txBody>
      </p:sp>
    </p:spTree>
    <p:extLst>
      <p:ext uri="{BB962C8B-B14F-4D97-AF65-F5344CB8AC3E}">
        <p14:creationId xmlns:p14="http://schemas.microsoft.com/office/powerpoint/2010/main" val="236707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42CF3-879D-4293-8B33-D01624D02981}"/>
              </a:ext>
            </a:extLst>
          </p:cNvPr>
          <p:cNvSpPr>
            <a:spLocks noGrp="1"/>
          </p:cNvSpPr>
          <p:nvPr>
            <p:ph type="title"/>
          </p:nvPr>
        </p:nvSpPr>
        <p:spPr/>
        <p:txBody>
          <a:bodyPr/>
          <a:lstStyle/>
          <a:p>
            <a:r>
              <a:rPr lang="en-GB" b="1" dirty="0">
                <a:solidFill>
                  <a:schemeClr val="accent2"/>
                </a:solidFill>
              </a:rPr>
              <a:t>Reasons to be cheerful</a:t>
            </a:r>
          </a:p>
        </p:txBody>
      </p:sp>
      <p:sp>
        <p:nvSpPr>
          <p:cNvPr id="3" name="Content Placeholder 2">
            <a:extLst>
              <a:ext uri="{FF2B5EF4-FFF2-40B4-BE49-F238E27FC236}">
                <a16:creationId xmlns:a16="http://schemas.microsoft.com/office/drawing/2014/main" id="{1E0BF226-9C77-4F15-9422-F845B710CEC9}"/>
              </a:ext>
            </a:extLst>
          </p:cNvPr>
          <p:cNvSpPr>
            <a:spLocks noGrp="1"/>
          </p:cNvSpPr>
          <p:nvPr>
            <p:ph idx="1"/>
          </p:nvPr>
        </p:nvSpPr>
        <p:spPr>
          <a:xfrm>
            <a:off x="133350" y="1260584"/>
            <a:ext cx="11925300" cy="4162097"/>
          </a:xfrm>
        </p:spPr>
        <p:txBody>
          <a:bodyPr/>
          <a:lstStyle/>
          <a:p>
            <a:r>
              <a:rPr lang="en-GB" sz="2000" dirty="0"/>
              <a:t>	Additional </a:t>
            </a:r>
            <a:r>
              <a:rPr lang="en-GB" sz="2000" dirty="0">
                <a:solidFill>
                  <a:srgbClr val="7030A0"/>
                </a:solidFill>
              </a:rPr>
              <a:t>government investment </a:t>
            </a:r>
            <a:r>
              <a:rPr lang="en-GB" sz="2000" dirty="0"/>
              <a:t>in probation - £155m in 2021/22 – including to double the annual recruitment of </a:t>
            </a:r>
            <a:r>
              <a:rPr lang="en-GB" sz="2000" dirty="0" err="1"/>
              <a:t>POs.</a:t>
            </a:r>
            <a:endParaRPr lang="en-GB" sz="2000" dirty="0"/>
          </a:p>
          <a:p>
            <a:endParaRPr lang="en-GB" sz="2000" dirty="0"/>
          </a:p>
          <a:p>
            <a:r>
              <a:rPr lang="en-GB" sz="2000" dirty="0"/>
              <a:t>	</a:t>
            </a:r>
            <a:r>
              <a:rPr lang="en-GB" sz="2000" dirty="0">
                <a:solidFill>
                  <a:srgbClr val="7030A0"/>
                </a:solidFill>
              </a:rPr>
              <a:t>Well managed transition </a:t>
            </a:r>
            <a:r>
              <a:rPr lang="en-GB" sz="2000" dirty="0"/>
              <a:t>to new structures – popular with staff.</a:t>
            </a:r>
          </a:p>
          <a:p>
            <a:endParaRPr lang="en-GB" sz="2000" dirty="0"/>
          </a:p>
          <a:p>
            <a:r>
              <a:rPr lang="en-GB" sz="2000" dirty="0"/>
              <a:t>	More </a:t>
            </a:r>
            <a:r>
              <a:rPr lang="en-GB" sz="2000" dirty="0">
                <a:solidFill>
                  <a:srgbClr val="7030A0"/>
                </a:solidFill>
              </a:rPr>
              <a:t>consistent operating </a:t>
            </a:r>
            <a:r>
              <a:rPr lang="en-GB" sz="2000" dirty="0"/>
              <a:t>and staffing model across the country – blended caseloads and refreshed national standards.</a:t>
            </a:r>
          </a:p>
          <a:p>
            <a:endParaRPr lang="en-GB" sz="2000" dirty="0"/>
          </a:p>
          <a:p>
            <a:r>
              <a:rPr lang="en-GB" sz="2000" dirty="0"/>
              <a:t>	</a:t>
            </a:r>
            <a:r>
              <a:rPr lang="en-GB" sz="2000" dirty="0">
                <a:solidFill>
                  <a:srgbClr val="7030A0"/>
                </a:solidFill>
              </a:rPr>
              <a:t>Stronger national leadership </a:t>
            </a:r>
            <a:r>
              <a:rPr lang="en-GB" sz="2000" dirty="0"/>
              <a:t>– out of the shadows of the prison service and able to speak with one voice locally when working with stakeholders.</a:t>
            </a:r>
          </a:p>
          <a:p>
            <a:endParaRPr lang="en-GB" sz="2000" dirty="0"/>
          </a:p>
          <a:p>
            <a:r>
              <a:rPr lang="en-GB" sz="2000" dirty="0"/>
              <a:t>	Signs of </a:t>
            </a:r>
            <a:r>
              <a:rPr lang="en-GB" sz="2000" dirty="0">
                <a:solidFill>
                  <a:srgbClr val="7030A0"/>
                </a:solidFill>
              </a:rPr>
              <a:t>improving performance </a:t>
            </a:r>
            <a:r>
              <a:rPr lang="en-GB" sz="2000" dirty="0"/>
              <a:t>in final year of TR – falling re-offending rates and better inspection ratings for some providers.</a:t>
            </a:r>
          </a:p>
          <a:p>
            <a:endParaRPr lang="en-GB" dirty="0"/>
          </a:p>
        </p:txBody>
      </p:sp>
    </p:spTree>
    <p:extLst>
      <p:ext uri="{BB962C8B-B14F-4D97-AF65-F5344CB8AC3E}">
        <p14:creationId xmlns:p14="http://schemas.microsoft.com/office/powerpoint/2010/main" val="1321718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4BA4-963A-4985-95BE-C21DD874C398}"/>
              </a:ext>
            </a:extLst>
          </p:cNvPr>
          <p:cNvSpPr>
            <a:spLocks noGrp="1"/>
          </p:cNvSpPr>
          <p:nvPr>
            <p:ph type="title"/>
          </p:nvPr>
        </p:nvSpPr>
        <p:spPr/>
        <p:txBody>
          <a:bodyPr/>
          <a:lstStyle/>
          <a:p>
            <a:r>
              <a:rPr lang="en-GB" b="1" dirty="0">
                <a:solidFill>
                  <a:schemeClr val="accent2"/>
                </a:solidFill>
              </a:rPr>
              <a:t>When it all goes right… hidden heroes</a:t>
            </a:r>
          </a:p>
        </p:txBody>
      </p:sp>
      <p:sp>
        <p:nvSpPr>
          <p:cNvPr id="4" name="Content Placeholder 3">
            <a:extLst>
              <a:ext uri="{FF2B5EF4-FFF2-40B4-BE49-F238E27FC236}">
                <a16:creationId xmlns:a16="http://schemas.microsoft.com/office/drawing/2014/main" id="{9B4E916B-3F46-4BDA-B384-483CFC04C476}"/>
              </a:ext>
            </a:extLst>
          </p:cNvPr>
          <p:cNvSpPr>
            <a:spLocks noGrp="1"/>
          </p:cNvSpPr>
          <p:nvPr>
            <p:ph idx="1"/>
          </p:nvPr>
        </p:nvSpPr>
        <p:spPr>
          <a:xfrm>
            <a:off x="323850" y="3771900"/>
            <a:ext cx="2981325" cy="1861183"/>
          </a:xfrm>
          <a:prstGeom prst="wedgeRoundRectCallout">
            <a:avLst>
              <a:gd name="adj1" fmla="val 37953"/>
              <a:gd name="adj2" fmla="val 69665"/>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1200"/>
              </a:spcAft>
            </a:pPr>
            <a:r>
              <a:rPr lang="en-GB" sz="2000" dirty="0">
                <a:solidFill>
                  <a:srgbClr val="C00000"/>
                </a:solidFill>
                <a:latin typeface="Tahoma" panose="020B0604030504040204" pitchFamily="34" charset="0"/>
                <a:ea typeface="Calibri" panose="020F0502020204030204" pitchFamily="34" charset="0"/>
                <a:cs typeface="Times New Roman" panose="02020603050405020304" pitchFamily="18" charset="0"/>
              </a:rPr>
              <a:t>	</a:t>
            </a:r>
          </a:p>
          <a:p>
            <a:pPr>
              <a:spcBef>
                <a:spcPts val="600"/>
              </a:spcBef>
              <a:spcAft>
                <a:spcPts val="1200"/>
              </a:spcAft>
            </a:pPr>
            <a:endParaRPr lang="en-GB" sz="2000" dirty="0">
              <a:solidFill>
                <a:srgbClr val="C00000"/>
              </a:solidFill>
              <a:latin typeface="Tahoma" panose="020B0604030504040204" pitchFamily="34" charset="0"/>
              <a:ea typeface="Calibri" panose="020F0502020204030204" pitchFamily="34" charset="0"/>
              <a:cs typeface="Times New Roman" panose="02020603050405020304" pitchFamily="18" charset="0"/>
            </a:endParaRPr>
          </a:p>
          <a:p>
            <a:pPr algn="ctr">
              <a:spcBef>
                <a:spcPts val="600"/>
              </a:spcBef>
              <a:spcAft>
                <a:spcPts val="1200"/>
              </a:spcAft>
            </a:pPr>
            <a:r>
              <a:rPr lang="en-GB" sz="2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GB" sz="1800" i="1" dirty="0">
                <a:solidFill>
                  <a:schemeClr val="bg1"/>
                </a:solidFill>
                <a:latin typeface="Arial" panose="020B0604020202020204" pitchFamily="34" charset="0"/>
                <a:ea typeface="Calibri" panose="020F0502020204030204" pitchFamily="34" charset="0"/>
                <a:cs typeface="Arial" panose="020B0604020202020204" pitchFamily="34" charset="0"/>
              </a:rPr>
              <a:t>My Probation Officer is my rock... her honesty and respect lifted me</a:t>
            </a: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a:t>
            </a:r>
          </a:p>
          <a:p>
            <a:pPr>
              <a:spcBef>
                <a:spcPts val="600"/>
              </a:spcBef>
              <a:spcAft>
                <a:spcPts val="1200"/>
              </a:spcAft>
            </a:pPr>
            <a:r>
              <a:rPr lang="en-US" sz="1800" i="1"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n-US"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GB" i="1" dirty="0">
                <a:solidFill>
                  <a:srgbClr val="C00000"/>
                </a:solidFill>
                <a:latin typeface="Tahoma" panose="020B0604030504040204" pitchFamily="34" charset="0"/>
                <a:ea typeface="Calibri" panose="020F0502020204030204" pitchFamily="34" charset="0"/>
                <a:cs typeface="Times New Roman" panose="02020603050405020304" pitchFamily="18" charset="0"/>
              </a:rPr>
              <a:t> </a:t>
            </a:r>
            <a:endParaRPr lang="en-GB"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5" name="Speech Bubble: Rectangle with Corners Rounded 4">
            <a:extLst>
              <a:ext uri="{FF2B5EF4-FFF2-40B4-BE49-F238E27FC236}">
                <a16:creationId xmlns:a16="http://schemas.microsoft.com/office/drawing/2014/main" id="{EFF1DFE1-61FA-4ABA-9BB0-4B06E76B5EBA}"/>
              </a:ext>
            </a:extLst>
          </p:cNvPr>
          <p:cNvSpPr/>
          <p:nvPr/>
        </p:nvSpPr>
        <p:spPr>
          <a:xfrm>
            <a:off x="292894" y="1376494"/>
            <a:ext cx="11606212" cy="1861183"/>
          </a:xfrm>
          <a:prstGeom prst="wedgeRoundRectCallout">
            <a:avLst>
              <a:gd name="adj1" fmla="val -37834"/>
              <a:gd name="adj2" fmla="val 71857"/>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i="1" dirty="0">
                <a:solidFill>
                  <a:schemeClr val="bg1"/>
                </a:solidFill>
                <a:latin typeface="Arial" panose="020B0604020202020204" pitchFamily="34" charset="0"/>
                <a:cs typeface="Arial" panose="020B0604020202020204" pitchFamily="34" charset="0"/>
              </a:rPr>
              <a:t>“They are working for me. They have stopped me from wanting to throw myself off the pier and killing myself. My life was in such a mess because of the heroin and it finally took me to prison and this. But since getting my probation worker who has worked so hard in building me up again and helping me find myself. I couldn’t have asked for anything more really. She’s the only person who has took the time to really get to know me and it’s been a pleasure to work with her.” </a:t>
            </a:r>
            <a:endParaRPr lang="en-GB" b="1" dirty="0">
              <a:solidFill>
                <a:schemeClr val="bg1"/>
              </a:solidFill>
              <a:latin typeface="Arial" panose="020B0604020202020204" pitchFamily="34" charset="0"/>
              <a:cs typeface="Arial" panose="020B0604020202020204" pitchFamily="34" charset="0"/>
            </a:endParaRPr>
          </a:p>
        </p:txBody>
      </p:sp>
      <p:sp>
        <p:nvSpPr>
          <p:cNvPr id="6" name="Speech Bubble: Rectangle with Corners Rounded 5">
            <a:extLst>
              <a:ext uri="{FF2B5EF4-FFF2-40B4-BE49-F238E27FC236}">
                <a16:creationId xmlns:a16="http://schemas.microsoft.com/office/drawing/2014/main" id="{A745C3F1-1490-49D4-9E80-CDB5C371FFEF}"/>
              </a:ext>
            </a:extLst>
          </p:cNvPr>
          <p:cNvSpPr/>
          <p:nvPr/>
        </p:nvSpPr>
        <p:spPr>
          <a:xfrm>
            <a:off x="3581400" y="3907818"/>
            <a:ext cx="8420100" cy="2315816"/>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bg1"/>
                </a:solidFill>
                <a:latin typeface="Arial" panose="020B0604020202020204" pitchFamily="34" charset="0"/>
                <a:cs typeface="Arial" panose="020B0604020202020204" pitchFamily="34" charset="0"/>
              </a:rPr>
              <a:t>“When I got out in November my officer was brilliant. She arranged for me to stay in a bed and breakfast hotel for women because of my past. I was homeless, I’d just lost my parents, I felt isolated, afraid and very vulnerable but she has helped me to access so many services that will help with my mental health problems and personal wellbeing, along with helping me out with housing as well. She has got all the agencies involved. She has been so helpful.” </a:t>
            </a:r>
            <a:endParaRPr lang="en-GB"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38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3CA72013-1CB9-4338-910A-96D21B234326}"/>
              </a:ext>
            </a:extLst>
          </p:cNvPr>
          <p:cNvSpPr>
            <a:spLocks noGrp="1"/>
          </p:cNvSpPr>
          <p:nvPr>
            <p:ph type="title"/>
          </p:nvPr>
        </p:nvSpPr>
        <p:spPr>
          <a:xfrm>
            <a:off x="2788708" y="500995"/>
            <a:ext cx="8212667" cy="549275"/>
          </a:xfrm>
        </p:spPr>
        <p:txBody>
          <a:bodyPr/>
          <a:lstStyle/>
          <a:p>
            <a:r>
              <a:rPr lang="en-GB" sz="2800" b="1" cap="none" dirty="0">
                <a:solidFill>
                  <a:schemeClr val="accent2"/>
                </a:solidFill>
              </a:rPr>
              <a:t>The initial response to Covid-19  </a:t>
            </a:r>
          </a:p>
        </p:txBody>
      </p:sp>
      <p:sp>
        <p:nvSpPr>
          <p:cNvPr id="4" name="Rectangle 3">
            <a:extLst>
              <a:ext uri="{FF2B5EF4-FFF2-40B4-BE49-F238E27FC236}">
                <a16:creationId xmlns:a16="http://schemas.microsoft.com/office/drawing/2014/main" id="{3C1A08B2-EF02-448B-92E0-BC568F5CF380}"/>
              </a:ext>
            </a:extLst>
          </p:cNvPr>
          <p:cNvSpPr/>
          <p:nvPr/>
        </p:nvSpPr>
        <p:spPr>
          <a:xfrm>
            <a:off x="542925" y="1372513"/>
            <a:ext cx="11106150" cy="4462760"/>
          </a:xfrm>
          <a:prstGeom prst="rect">
            <a:avLst/>
          </a:prstGeom>
          <a:ln w="57150">
            <a:solidFill>
              <a:srgbClr val="00B4AB"/>
            </a:solidFill>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 necessary focus on risk and wellbeing, but a need to ensure that reviews of risk of harm work are comprehensive. </a:t>
            </a:r>
            <a:r>
              <a:rPr lang="en-GB" sz="2400" b="1" dirty="0">
                <a:solidFill>
                  <a:prstClr val="black"/>
                </a:solidFill>
                <a:latin typeface="Arial" panose="020B0604020202020204" pitchFamily="34" charset="0"/>
                <a:ea typeface="ＭＳ Ｐゴシック" charset="0"/>
                <a:cs typeface="Arial" panose="020B0604020202020204" pitchFamily="34" charset="0"/>
              </a:rPr>
              <a:t>Delivery of interventions was difficult but quality of risk assessment and planning remained good.</a:t>
            </a: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Virtual MAPPA, MARAC etc meetings working well – multi-agency arrangements strengthened during first lockdown.</a:t>
            </a:r>
          </a:p>
          <a:p>
            <a:pPr marR="0" lvl="0" algn="l" defTabSz="914400" rtl="0" eaLnBrk="1" fontAlgn="base" latinLnBrk="0" hangingPunct="1">
              <a:lnSpc>
                <a:spcPct val="100000"/>
              </a:lnSpc>
              <a:spcBef>
                <a:spcPct val="0"/>
              </a:spcBef>
              <a:spcAft>
                <a:spcPct val="0"/>
              </a:spcAft>
              <a:buClrTx/>
              <a:buSzTx/>
              <a:tabLst/>
              <a:defRPr/>
            </a:pPr>
            <a:endPar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a:p>
            <a:pPr marL="342900" indent="-342900" fontAlgn="base">
              <a:spcBef>
                <a:spcPct val="0"/>
              </a:spcBef>
              <a:spcAft>
                <a:spcPct val="0"/>
              </a:spcAft>
              <a:buFont typeface="Arial" panose="020B0604020202020204" pitchFamily="34" charset="0"/>
              <a:buChar char="•"/>
              <a:defRPr/>
            </a:pPr>
            <a:r>
              <a:rPr lang="en-GB" sz="2400" b="1" dirty="0">
                <a:solidFill>
                  <a:prstClr val="black"/>
                </a:solidFill>
                <a:latin typeface="Arial" panose="020B0604020202020204" pitchFamily="34" charset="0"/>
                <a:ea typeface="ＭＳ Ｐゴシック" charset="0"/>
                <a:cs typeface="Arial" panose="020B0604020202020204" pitchFamily="34" charset="0"/>
              </a:rPr>
              <a:t>Remote supervision worked best for stable service-users, but less well for vulnerable/isolated ones.</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sz="2400" b="1" dirty="0">
              <a:solidFill>
                <a:prstClr val="black"/>
              </a:solidFill>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318630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Oval 4">
            <a:extLst>
              <a:ext uri="{FF2B5EF4-FFF2-40B4-BE49-F238E27FC236}">
                <a16:creationId xmlns:a16="http://schemas.microsoft.com/office/drawing/2014/main" id="{815942E2-2DBE-421C-AE48-911ADE58C86E}"/>
              </a:ext>
            </a:extLst>
          </p:cNvPr>
          <p:cNvSpPr/>
          <p:nvPr/>
        </p:nvSpPr>
        <p:spPr>
          <a:xfrm>
            <a:off x="5285874" y="120060"/>
            <a:ext cx="6775786" cy="2310320"/>
          </a:xfrm>
          <a:prstGeom prst="wedgeEllipseCallout">
            <a:avLst>
              <a:gd name="adj1" fmla="val 37462"/>
              <a:gd name="adj2" fmla="val 647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7" name="Speech Bubble: Oval 6">
            <a:extLst>
              <a:ext uri="{FF2B5EF4-FFF2-40B4-BE49-F238E27FC236}">
                <a16:creationId xmlns:a16="http://schemas.microsoft.com/office/drawing/2014/main" id="{5DCBC42F-0988-41A3-9C05-39962BBCA488}"/>
              </a:ext>
            </a:extLst>
          </p:cNvPr>
          <p:cNvSpPr/>
          <p:nvPr/>
        </p:nvSpPr>
        <p:spPr>
          <a:xfrm flipH="1">
            <a:off x="46122" y="1770499"/>
            <a:ext cx="6797841" cy="2940475"/>
          </a:xfrm>
          <a:prstGeom prst="wedgeEllipseCallout">
            <a:avLst>
              <a:gd name="adj1" fmla="val 36866"/>
              <a:gd name="adj2" fmla="val -56978"/>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8" name="TextBox 7">
            <a:extLst>
              <a:ext uri="{FF2B5EF4-FFF2-40B4-BE49-F238E27FC236}">
                <a16:creationId xmlns:a16="http://schemas.microsoft.com/office/drawing/2014/main" id="{0F9A0613-7B9C-4916-A04E-029D0D943828}"/>
              </a:ext>
            </a:extLst>
          </p:cNvPr>
          <p:cNvSpPr txBox="1"/>
          <p:nvPr/>
        </p:nvSpPr>
        <p:spPr>
          <a:xfrm>
            <a:off x="5665872" y="564408"/>
            <a:ext cx="6015789" cy="132343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GB" sz="2000" b="1" i="1"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“Too often, I spend too long thinking about whether I should give someone a warning. It takes two minutes in an office, but when I’m at home I ruminate and over-think things.”</a:t>
            </a:r>
          </a:p>
        </p:txBody>
      </p:sp>
      <p:sp>
        <p:nvSpPr>
          <p:cNvPr id="10" name="Speech Bubble: Oval 9">
            <a:extLst>
              <a:ext uri="{FF2B5EF4-FFF2-40B4-BE49-F238E27FC236}">
                <a16:creationId xmlns:a16="http://schemas.microsoft.com/office/drawing/2014/main" id="{88B8F32C-537F-4088-84C6-1823D158836A}"/>
              </a:ext>
            </a:extLst>
          </p:cNvPr>
          <p:cNvSpPr/>
          <p:nvPr/>
        </p:nvSpPr>
        <p:spPr>
          <a:xfrm>
            <a:off x="6000749" y="3797257"/>
            <a:ext cx="5788191" cy="2110974"/>
          </a:xfrm>
          <a:prstGeom prst="wedgeEllipseCallout">
            <a:avLst>
              <a:gd name="adj1" fmla="val -36761"/>
              <a:gd name="adj2" fmla="val 657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Box 8">
            <a:extLst>
              <a:ext uri="{FF2B5EF4-FFF2-40B4-BE49-F238E27FC236}">
                <a16:creationId xmlns:a16="http://schemas.microsoft.com/office/drawing/2014/main" id="{C0737F6E-FB26-4D5E-9633-6ADC3C63DBE9}"/>
              </a:ext>
            </a:extLst>
          </p:cNvPr>
          <p:cNvSpPr txBox="1"/>
          <p:nvPr/>
        </p:nvSpPr>
        <p:spPr>
          <a:xfrm>
            <a:off x="621632" y="1932081"/>
            <a:ext cx="5646822" cy="232371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endParaRPr kumimoji="0" lang="en-GB" sz="2000" b="1" i="1"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GB" sz="2000" b="1" i="1"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“Managing risk of harm over the telephone during remote reporting has been tricky, as I feel I can tell a lot from someone’s presentation. I think I have a good balance now between a couple of days in the office and the rest of the time at home.”</a:t>
            </a:r>
          </a:p>
        </p:txBody>
      </p:sp>
      <p:sp>
        <p:nvSpPr>
          <p:cNvPr id="4" name="Rectangle 3">
            <a:extLst>
              <a:ext uri="{FF2B5EF4-FFF2-40B4-BE49-F238E27FC236}">
                <a16:creationId xmlns:a16="http://schemas.microsoft.com/office/drawing/2014/main" id="{C67E476E-4806-4696-96AA-F9A9AAD426FD}"/>
              </a:ext>
            </a:extLst>
          </p:cNvPr>
          <p:cNvSpPr/>
          <p:nvPr/>
        </p:nvSpPr>
        <p:spPr>
          <a:xfrm>
            <a:off x="6268454" y="4417376"/>
            <a:ext cx="5520486" cy="1015663"/>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GB" sz="2000" b="1" i="1"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a:t>
            </a:r>
            <a:r>
              <a:rPr kumimoji="0" lang="en-GB" sz="2000" b="1" i="1"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Due to being in the office one day a week, office days are usually manic, and it can be quite stressful.”</a:t>
            </a:r>
            <a:endParaRPr kumimoji="0" lang="en-GB" sz="2000" b="1" i="1" u="none" strike="noStrike" kern="1200" cap="none" spc="0" normalizeH="0" baseline="0" noProof="0" dirty="0">
              <a:ln>
                <a:noFill/>
              </a:ln>
              <a:solidFill>
                <a:prstClr val="white"/>
              </a:solidFill>
              <a:effectLst/>
              <a:uLnTx/>
              <a:uFillTx/>
              <a:latin typeface="Franklin Gothic Book" charset="0"/>
              <a:ea typeface="ＭＳ Ｐゴシック" charset="0"/>
            </a:endParaRPr>
          </a:p>
        </p:txBody>
      </p:sp>
    </p:spTree>
    <p:extLst>
      <p:ext uri="{BB962C8B-B14F-4D97-AF65-F5344CB8AC3E}">
        <p14:creationId xmlns:p14="http://schemas.microsoft.com/office/powerpoint/2010/main" val="285379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41830-B6BC-4440-A216-978CB08583C6}"/>
              </a:ext>
            </a:extLst>
          </p:cNvPr>
          <p:cNvSpPr>
            <a:spLocks noGrp="1"/>
          </p:cNvSpPr>
          <p:nvPr>
            <p:ph type="title"/>
          </p:nvPr>
        </p:nvSpPr>
        <p:spPr>
          <a:xfrm>
            <a:off x="2738930" y="428914"/>
            <a:ext cx="8252919" cy="549275"/>
          </a:xfrm>
        </p:spPr>
        <p:txBody>
          <a:bodyPr/>
          <a:lstStyle/>
          <a:p>
            <a:r>
              <a:rPr lang="en-GB" sz="2000" b="1" dirty="0">
                <a:solidFill>
                  <a:schemeClr val="accent2"/>
                </a:solidFill>
              </a:rPr>
              <a:t>A new unified probation service from June 2021</a:t>
            </a:r>
          </a:p>
        </p:txBody>
      </p:sp>
      <p:sp>
        <p:nvSpPr>
          <p:cNvPr id="3" name="Content Placeholder 2">
            <a:extLst>
              <a:ext uri="{FF2B5EF4-FFF2-40B4-BE49-F238E27FC236}">
                <a16:creationId xmlns:a16="http://schemas.microsoft.com/office/drawing/2014/main" id="{4AEEE216-2F5F-45AA-837B-09E23C2FCF1A}"/>
              </a:ext>
            </a:extLst>
          </p:cNvPr>
          <p:cNvSpPr>
            <a:spLocks noGrp="1"/>
          </p:cNvSpPr>
          <p:nvPr>
            <p:ph idx="1"/>
          </p:nvPr>
        </p:nvSpPr>
        <p:spPr>
          <a:xfrm>
            <a:off x="342900" y="1233651"/>
            <a:ext cx="11506200" cy="4748049"/>
          </a:xfrm>
        </p:spPr>
        <p:txBody>
          <a:bodyPr/>
          <a:lstStyle/>
          <a:p>
            <a:pPr>
              <a:buClr>
                <a:srgbClr val="7030A0"/>
              </a:buClr>
              <a:buFont typeface="Wingdings" panose="05000000000000000000" pitchFamily="2" charset="2"/>
              <a:buChar char="Ø"/>
            </a:pPr>
            <a:r>
              <a:rPr lang="en-GB" sz="2000" dirty="0"/>
              <a:t>Transition was well managed at national and regional level and has been generally supported by NPS and CRC staff.</a:t>
            </a:r>
          </a:p>
          <a:p>
            <a:pPr>
              <a:buClr>
                <a:srgbClr val="7030A0"/>
              </a:buClr>
              <a:buFont typeface="Wingdings" panose="05000000000000000000" pitchFamily="2" charset="2"/>
              <a:buChar char="Ø"/>
            </a:pPr>
            <a:r>
              <a:rPr lang="en-GB" sz="2000" dirty="0"/>
              <a:t>8,500 staff, 97 buildings and almost 113,000 cases successfully transferred into the unified service from the private sector at the end of June.</a:t>
            </a:r>
          </a:p>
          <a:p>
            <a:pPr>
              <a:buClr>
                <a:srgbClr val="7030A0"/>
              </a:buClr>
              <a:buFont typeface="Wingdings" panose="05000000000000000000" pitchFamily="2" charset="2"/>
              <a:buChar char="Ø"/>
            </a:pPr>
            <a:r>
              <a:rPr lang="en-GB" sz="2000" dirty="0"/>
              <a:t>110 separate contracts were also let with external providers of accommodation, employment and personal wellbeing support and for specialist services for women. </a:t>
            </a:r>
          </a:p>
          <a:p>
            <a:r>
              <a:rPr lang="en-GB" sz="2000" u="sng" dirty="0"/>
              <a:t>But</a:t>
            </a:r>
          </a:p>
          <a:p>
            <a:pPr>
              <a:buClr>
                <a:srgbClr val="7030A0"/>
              </a:buClr>
              <a:buFont typeface="Wingdings" panose="05000000000000000000" pitchFamily="2" charset="2"/>
              <a:buChar char="Ø"/>
            </a:pPr>
            <a:r>
              <a:rPr lang="en-GB" sz="2000" dirty="0"/>
              <a:t>Staffing remains a major concern and unification has confirmed and further exposed the significant differences between the caseloads of legacy CRC staff and those coming from an NPS background.</a:t>
            </a:r>
          </a:p>
          <a:p>
            <a:pPr>
              <a:buClr>
                <a:srgbClr val="7030A0"/>
              </a:buClr>
              <a:buFont typeface="Wingdings" panose="05000000000000000000" pitchFamily="2" charset="2"/>
              <a:buChar char="Ø"/>
            </a:pPr>
            <a:r>
              <a:rPr lang="en-GB" sz="2000" dirty="0"/>
              <a:t>New resettlement arrangements will need careful watching. Enhanced Through the Gate teams have been disbanded, replaced by new rehabilitative services contracts on top of implementation of Offender Management in Custody (</a:t>
            </a:r>
            <a:r>
              <a:rPr lang="en-GB" sz="2000" dirty="0" err="1"/>
              <a:t>OMiC</a:t>
            </a:r>
            <a:r>
              <a:rPr lang="en-GB" sz="2000" dirty="0"/>
              <a:t>) model.  117 prisons need to link to 108 local probation delivery areas.</a:t>
            </a:r>
          </a:p>
        </p:txBody>
      </p:sp>
    </p:spTree>
    <p:extLst>
      <p:ext uri="{BB962C8B-B14F-4D97-AF65-F5344CB8AC3E}">
        <p14:creationId xmlns:p14="http://schemas.microsoft.com/office/powerpoint/2010/main" val="115604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9955E-6CD5-4D2D-8EC5-1EB8FB050F3E}"/>
              </a:ext>
            </a:extLst>
          </p:cNvPr>
          <p:cNvSpPr>
            <a:spLocks noGrp="1"/>
          </p:cNvSpPr>
          <p:nvPr>
            <p:ph type="title"/>
          </p:nvPr>
        </p:nvSpPr>
        <p:spPr>
          <a:xfrm>
            <a:off x="2676524" y="760631"/>
            <a:ext cx="9020175" cy="549275"/>
          </a:xfrm>
        </p:spPr>
        <p:txBody>
          <a:bodyPr/>
          <a:lstStyle/>
          <a:p>
            <a:r>
              <a:rPr lang="en-GB" sz="2000" b="1" dirty="0">
                <a:solidFill>
                  <a:schemeClr val="accent2"/>
                </a:solidFill>
              </a:rPr>
              <a:t>Timescale for full transition to new probation </a:t>
            </a:r>
            <a:br>
              <a:rPr lang="en-GB" sz="2000" b="1" dirty="0">
                <a:solidFill>
                  <a:schemeClr val="accent2"/>
                </a:solidFill>
              </a:rPr>
            </a:br>
            <a:r>
              <a:rPr lang="en-GB" sz="2000" b="1" dirty="0">
                <a:solidFill>
                  <a:schemeClr val="accent2"/>
                </a:solidFill>
              </a:rPr>
              <a:t>operating model </a:t>
            </a:r>
            <a:br>
              <a:rPr lang="en-GB" dirty="0">
                <a:solidFill>
                  <a:srgbClr val="7030A0"/>
                </a:solidFill>
              </a:rPr>
            </a:br>
            <a:endParaRPr lang="en-GB" dirty="0"/>
          </a:p>
        </p:txBody>
      </p:sp>
      <p:sp>
        <p:nvSpPr>
          <p:cNvPr id="3" name="Content Placeholder 2">
            <a:extLst>
              <a:ext uri="{FF2B5EF4-FFF2-40B4-BE49-F238E27FC236}">
                <a16:creationId xmlns:a16="http://schemas.microsoft.com/office/drawing/2014/main" id="{8336C311-9363-4338-A9ED-54A7DA144E9F}"/>
              </a:ext>
            </a:extLst>
          </p:cNvPr>
          <p:cNvSpPr>
            <a:spLocks noGrp="1"/>
          </p:cNvSpPr>
          <p:nvPr>
            <p:ph idx="1"/>
          </p:nvPr>
        </p:nvSpPr>
        <p:spPr>
          <a:xfrm>
            <a:off x="971878" y="1347952"/>
            <a:ext cx="10439071" cy="4749418"/>
          </a:xfrm>
        </p:spPr>
        <p:txBody>
          <a:bodyPr/>
          <a:lstStyle/>
          <a:p>
            <a:pPr lvl="0"/>
            <a:r>
              <a:rPr lang="en-GB" sz="2000" dirty="0">
                <a:solidFill>
                  <a:srgbClr val="7030A0"/>
                </a:solidFill>
              </a:rPr>
              <a:t>June to September 2021 – transition to a unified structure</a:t>
            </a:r>
          </a:p>
          <a:p>
            <a:pPr lvl="1"/>
            <a:r>
              <a:rPr lang="en-GB" sz="2000" b="1" dirty="0"/>
              <a:t>a ‘lift and shift’ approach to minimise risks</a:t>
            </a:r>
          </a:p>
          <a:p>
            <a:pPr lvl="1"/>
            <a:r>
              <a:rPr lang="en-GB" sz="2000" b="1" dirty="0"/>
              <a:t>staff placement into roles in the new structure  </a:t>
            </a:r>
          </a:p>
          <a:p>
            <a:pPr lvl="0"/>
            <a:r>
              <a:rPr lang="en-GB" sz="2000" dirty="0">
                <a:solidFill>
                  <a:srgbClr val="7030A0"/>
                </a:solidFill>
              </a:rPr>
              <a:t>Sept to December 2021 – service stabilisation</a:t>
            </a:r>
          </a:p>
          <a:p>
            <a:pPr lvl="1"/>
            <a:r>
              <a:rPr lang="en-GB" sz="2000" b="1" dirty="0"/>
              <a:t>staff placements to be confirmed </a:t>
            </a:r>
          </a:p>
          <a:p>
            <a:pPr lvl="1"/>
            <a:r>
              <a:rPr lang="en-GB" sz="2000" b="1" dirty="0"/>
              <a:t>probation practitioners start to move to a blended caseload</a:t>
            </a:r>
          </a:p>
          <a:p>
            <a:pPr lvl="0"/>
            <a:r>
              <a:rPr lang="en-GB" sz="2000" dirty="0">
                <a:solidFill>
                  <a:srgbClr val="7030A0"/>
                </a:solidFill>
              </a:rPr>
              <a:t>Jan to March 2022 – harmonisation </a:t>
            </a:r>
          </a:p>
          <a:p>
            <a:pPr lvl="0">
              <a:buClr>
                <a:schemeClr val="accent2"/>
              </a:buClr>
              <a:buFont typeface="Wingdings" panose="05000000000000000000" pitchFamily="2" charset="2"/>
              <a:buChar char="§"/>
            </a:pPr>
            <a:r>
              <a:rPr lang="en-GB" sz="2000" dirty="0"/>
              <a:t>Case processes harmonised. Move to mixed caseloads completed</a:t>
            </a:r>
          </a:p>
          <a:p>
            <a:pPr lvl="0"/>
            <a:r>
              <a:rPr lang="en-GB" sz="2000" dirty="0">
                <a:solidFill>
                  <a:srgbClr val="7030A0"/>
                </a:solidFill>
              </a:rPr>
              <a:t>April 2022 to April 2024 </a:t>
            </a:r>
          </a:p>
          <a:p>
            <a:pPr lvl="0">
              <a:buClr>
                <a:schemeClr val="accent2"/>
              </a:buClr>
              <a:buFont typeface="Wingdings" panose="05000000000000000000" pitchFamily="2" charset="2"/>
              <a:buChar char="§"/>
            </a:pPr>
            <a:r>
              <a:rPr lang="en-GB" sz="2000" dirty="0"/>
              <a:t>Digital transformation</a:t>
            </a:r>
          </a:p>
          <a:p>
            <a:pPr lvl="0">
              <a:buClr>
                <a:schemeClr val="accent2"/>
              </a:buClr>
              <a:buFont typeface="Wingdings" panose="05000000000000000000" pitchFamily="2" charset="2"/>
              <a:buChar char="§"/>
            </a:pPr>
            <a:r>
              <a:rPr lang="en-GB" sz="2000" dirty="0"/>
              <a:t>Workforce up to full strength</a:t>
            </a:r>
          </a:p>
          <a:p>
            <a:pPr lvl="0">
              <a:buClr>
                <a:schemeClr val="accent2"/>
              </a:buClr>
              <a:buFont typeface="Wingdings" panose="05000000000000000000" pitchFamily="2" charset="2"/>
              <a:buChar char="§"/>
            </a:pPr>
            <a:r>
              <a:rPr lang="en-GB" sz="2000" dirty="0">
                <a:latin typeface="Tahoma" panose="020B0604030504040204" pitchFamily="34" charset="0"/>
                <a:ea typeface="Tahoma" panose="020B0604030504040204" pitchFamily="34" charset="0"/>
                <a:cs typeface="Tahoma" panose="020B0604030504040204" pitchFamily="34" charset="0"/>
              </a:rPr>
              <a:t>Regional commissioning of support services; strong local partnerships</a:t>
            </a:r>
            <a:endParaRPr lang="en-GB" sz="2000" dirty="0"/>
          </a:p>
        </p:txBody>
      </p:sp>
    </p:spTree>
    <p:extLst>
      <p:ext uri="{BB962C8B-B14F-4D97-AF65-F5344CB8AC3E}">
        <p14:creationId xmlns:p14="http://schemas.microsoft.com/office/powerpoint/2010/main" val="1385705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0F44-B5EC-4677-BA38-B7650945756B}"/>
              </a:ext>
            </a:extLst>
          </p:cNvPr>
          <p:cNvSpPr>
            <a:spLocks noGrp="1"/>
          </p:cNvSpPr>
          <p:nvPr>
            <p:ph type="title"/>
          </p:nvPr>
        </p:nvSpPr>
        <p:spPr>
          <a:xfrm>
            <a:off x="2853231" y="495382"/>
            <a:ext cx="7909036" cy="549275"/>
          </a:xfrm>
        </p:spPr>
        <p:txBody>
          <a:bodyPr/>
          <a:lstStyle/>
          <a:p>
            <a:r>
              <a:rPr lang="en-GB" b="1" cap="none" dirty="0">
                <a:solidFill>
                  <a:schemeClr val="accent2"/>
                </a:solidFill>
              </a:rPr>
              <a:t>Management of risk remains a concern (% of cases which were satisfactory on these quality standards)</a:t>
            </a:r>
          </a:p>
        </p:txBody>
      </p:sp>
      <p:graphicFrame>
        <p:nvGraphicFramePr>
          <p:cNvPr id="5" name="Content Placeholder 4">
            <a:extLst>
              <a:ext uri="{FF2B5EF4-FFF2-40B4-BE49-F238E27FC236}">
                <a16:creationId xmlns:a16="http://schemas.microsoft.com/office/drawing/2014/main" id="{EDB67AD6-B9D0-4622-B185-108ACB7335BC}"/>
              </a:ext>
            </a:extLst>
          </p:cNvPr>
          <p:cNvGraphicFramePr>
            <a:graphicFrameLocks noGrp="1"/>
          </p:cNvGraphicFramePr>
          <p:nvPr>
            <p:ph idx="1"/>
          </p:nvPr>
        </p:nvGraphicFramePr>
        <p:xfrm>
          <a:off x="1019175" y="1354668"/>
          <a:ext cx="10681758" cy="4733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235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26FA3-57B9-46BC-8FC0-053451033164}"/>
              </a:ext>
            </a:extLst>
          </p:cNvPr>
          <p:cNvSpPr>
            <a:spLocks noGrp="1"/>
          </p:cNvSpPr>
          <p:nvPr>
            <p:ph type="title"/>
          </p:nvPr>
        </p:nvSpPr>
        <p:spPr>
          <a:xfrm>
            <a:off x="2767263" y="392326"/>
            <a:ext cx="9040972" cy="549275"/>
          </a:xfrm>
        </p:spPr>
        <p:txBody>
          <a:bodyPr/>
          <a:lstStyle/>
          <a:p>
            <a:r>
              <a:rPr lang="en-GB" sz="2800" b="1" cap="none" dirty="0">
                <a:solidFill>
                  <a:schemeClr val="accent2"/>
                </a:solidFill>
              </a:rPr>
              <a:t>A particular issue for low and medium risk cases</a:t>
            </a:r>
          </a:p>
        </p:txBody>
      </p:sp>
      <p:graphicFrame>
        <p:nvGraphicFramePr>
          <p:cNvPr id="5" name="Table 4">
            <a:extLst>
              <a:ext uri="{FF2B5EF4-FFF2-40B4-BE49-F238E27FC236}">
                <a16:creationId xmlns:a16="http://schemas.microsoft.com/office/drawing/2014/main" id="{D88EF9E8-68AE-489C-805A-83D218C53680}"/>
              </a:ext>
            </a:extLst>
          </p:cNvPr>
          <p:cNvGraphicFramePr>
            <a:graphicFrameLocks noGrp="1"/>
          </p:cNvGraphicFramePr>
          <p:nvPr/>
        </p:nvGraphicFramePr>
        <p:xfrm>
          <a:off x="761999" y="1170787"/>
          <a:ext cx="10668001" cy="4589592"/>
        </p:xfrm>
        <a:graphic>
          <a:graphicData uri="http://schemas.openxmlformats.org/drawingml/2006/table">
            <a:tbl>
              <a:tblPr firstRow="1" firstCol="1" bandRow="1"/>
              <a:tblGrid>
                <a:gridCol w="3390968">
                  <a:extLst>
                    <a:ext uri="{9D8B030D-6E8A-4147-A177-3AD203B41FA5}">
                      <a16:colId xmlns:a16="http://schemas.microsoft.com/office/drawing/2014/main" val="3941621321"/>
                    </a:ext>
                  </a:extLst>
                </a:gridCol>
                <a:gridCol w="1769109">
                  <a:extLst>
                    <a:ext uri="{9D8B030D-6E8A-4147-A177-3AD203B41FA5}">
                      <a16:colId xmlns:a16="http://schemas.microsoft.com/office/drawing/2014/main" val="1545316674"/>
                    </a:ext>
                  </a:extLst>
                </a:gridCol>
                <a:gridCol w="1850201">
                  <a:extLst>
                    <a:ext uri="{9D8B030D-6E8A-4147-A177-3AD203B41FA5}">
                      <a16:colId xmlns:a16="http://schemas.microsoft.com/office/drawing/2014/main" val="1186698745"/>
                    </a:ext>
                  </a:extLst>
                </a:gridCol>
                <a:gridCol w="1888614">
                  <a:extLst>
                    <a:ext uri="{9D8B030D-6E8A-4147-A177-3AD203B41FA5}">
                      <a16:colId xmlns:a16="http://schemas.microsoft.com/office/drawing/2014/main" val="336196335"/>
                    </a:ext>
                  </a:extLst>
                </a:gridCol>
                <a:gridCol w="1769109">
                  <a:extLst>
                    <a:ext uri="{9D8B030D-6E8A-4147-A177-3AD203B41FA5}">
                      <a16:colId xmlns:a16="http://schemas.microsoft.com/office/drawing/2014/main" val="1058457810"/>
                    </a:ext>
                  </a:extLst>
                </a:gridCol>
              </a:tblGrid>
              <a:tr h="564008">
                <a:tc>
                  <a:txBody>
                    <a:bodyPr/>
                    <a:lstStyle/>
                    <a:p>
                      <a:pP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NPS high risk of serious harm</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NPS medium risk of serious harm</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CRC medium risk of serious harm</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CRC low risk of serious harm</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23636636"/>
                  </a:ext>
                </a:extLst>
              </a:tr>
              <a:tr h="564008">
                <a:tc>
                  <a:txBody>
                    <a:bodyPr/>
                    <a:lstStyle/>
                    <a:p>
                      <a:pPr>
                        <a:lnSpc>
                          <a:spcPct val="107000"/>
                        </a:lnSpc>
                        <a:spcBef>
                          <a:spcPts val="100"/>
                        </a:spcBef>
                        <a:spcAft>
                          <a:spcPts val="100"/>
                        </a:spcAft>
                      </a:pPr>
                      <a:r>
                        <a:rPr lang="en-GB"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Does assessment focus sufficiently on keeping people safe?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78%</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73%</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57%</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55%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218937562"/>
                  </a:ext>
                </a:extLst>
              </a:tr>
              <a:tr h="564008">
                <a:tc>
                  <a:txBody>
                    <a:bodyPr/>
                    <a:lstStyle/>
                    <a:p>
                      <a:pP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Does planning focus sufficiently on keeping people safe?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73%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68%</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51%</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12%</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72644556"/>
                  </a:ext>
                </a:extLst>
              </a:tr>
              <a:tr h="564008">
                <a:tc>
                  <a:txBody>
                    <a:bodyPr/>
                    <a:lstStyle/>
                    <a:p>
                      <a:pP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Does the implementation and delivery of services effectively support the safety of other people?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68%</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63%</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44%</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22%</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84931127"/>
                  </a:ext>
                </a:extLst>
              </a:tr>
              <a:tr h="564008">
                <a:tc>
                  <a:txBody>
                    <a:bodyPr/>
                    <a:lstStyle/>
                    <a:p>
                      <a:pP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Does reviewing focus sufficiently on keeping other people safe?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64%</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60%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Bef>
                          <a:spcPts val="100"/>
                        </a:spcBef>
                        <a:spcAft>
                          <a:spcPts val="100"/>
                        </a:spcAft>
                      </a:pPr>
                      <a:r>
                        <a:rPr lang="en-GB" sz="1800" b="1">
                          <a:effectLst/>
                          <a:latin typeface="Arial" panose="020B0604020202020204" pitchFamily="34" charset="0"/>
                          <a:ea typeface="Calibri" panose="020F0502020204030204" pitchFamily="34" charset="0"/>
                          <a:cs typeface="Arial" panose="020B0604020202020204" pitchFamily="34" charset="0"/>
                        </a:rPr>
                        <a:t>47%</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Bef>
                          <a:spcPts val="100"/>
                        </a:spcBef>
                        <a:spcAft>
                          <a:spcPts val="100"/>
                        </a:spcAft>
                      </a:pPr>
                      <a:r>
                        <a:rPr lang="en-GB" sz="1800" b="1" dirty="0">
                          <a:effectLst/>
                          <a:latin typeface="Arial" panose="020B0604020202020204" pitchFamily="34" charset="0"/>
                          <a:ea typeface="Calibri" panose="020F0502020204030204" pitchFamily="34" charset="0"/>
                          <a:cs typeface="Arial" panose="020B0604020202020204" pitchFamily="34" charset="0"/>
                        </a:rPr>
                        <a:t>38%</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43366361"/>
                  </a:ext>
                </a:extLst>
              </a:tr>
            </a:tbl>
          </a:graphicData>
        </a:graphic>
      </p:graphicFrame>
      <p:sp>
        <p:nvSpPr>
          <p:cNvPr id="6" name="Rectangle 2">
            <a:extLst>
              <a:ext uri="{FF2B5EF4-FFF2-40B4-BE49-F238E27FC236}">
                <a16:creationId xmlns:a16="http://schemas.microsoft.com/office/drawing/2014/main" id="{FC00426B-BCE5-4BAE-ABB7-5D478457F0F2}"/>
              </a:ext>
            </a:extLst>
          </p:cNvPr>
          <p:cNvSpPr>
            <a:spLocks noChangeArrowheads="1"/>
          </p:cNvSpPr>
          <p:nvPr/>
        </p:nvSpPr>
        <p:spPr bwMode="auto">
          <a:xfrm>
            <a:off x="319160" y="3023086"/>
            <a:ext cx="12969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28493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3E0B-145B-4392-B77F-1BAD1CB19F5A}"/>
              </a:ext>
            </a:extLst>
          </p:cNvPr>
          <p:cNvSpPr>
            <a:spLocks noGrp="1"/>
          </p:cNvSpPr>
          <p:nvPr>
            <p:ph type="title"/>
          </p:nvPr>
        </p:nvSpPr>
        <p:spPr>
          <a:xfrm>
            <a:off x="2967531" y="447964"/>
            <a:ext cx="7909036" cy="549275"/>
          </a:xfrm>
        </p:spPr>
        <p:txBody>
          <a:bodyPr/>
          <a:lstStyle/>
          <a:p>
            <a:r>
              <a:rPr lang="en-GB" b="1" dirty="0">
                <a:solidFill>
                  <a:schemeClr val="accent2"/>
                </a:solidFill>
              </a:rPr>
              <a:t>Accommodation – key findings</a:t>
            </a:r>
          </a:p>
        </p:txBody>
      </p:sp>
      <p:sp>
        <p:nvSpPr>
          <p:cNvPr id="3" name="Content Placeholder 2">
            <a:extLst>
              <a:ext uri="{FF2B5EF4-FFF2-40B4-BE49-F238E27FC236}">
                <a16:creationId xmlns:a16="http://schemas.microsoft.com/office/drawing/2014/main" id="{AE50965F-A3DF-4F1F-A171-0DA9B92B8C39}"/>
              </a:ext>
            </a:extLst>
          </p:cNvPr>
          <p:cNvSpPr>
            <a:spLocks noGrp="1"/>
          </p:cNvSpPr>
          <p:nvPr>
            <p:ph idx="1"/>
          </p:nvPr>
        </p:nvSpPr>
        <p:spPr>
          <a:xfrm>
            <a:off x="1152937" y="887561"/>
            <a:ext cx="10105698" cy="2541439"/>
          </a:xfrm>
        </p:spPr>
        <p:txBody>
          <a:bodyPr/>
          <a:lstStyle/>
          <a:p>
            <a:pPr>
              <a:buFont typeface="Arial" panose="020B0604020202020204" pitchFamily="34" charset="0"/>
              <a:buChar char="•"/>
            </a:pPr>
            <a:endParaRPr lang="en-GB" dirty="0"/>
          </a:p>
          <a:p>
            <a:pPr>
              <a:buClr>
                <a:schemeClr val="accent2"/>
              </a:buClr>
              <a:buFont typeface="Wingdings" panose="05000000000000000000" pitchFamily="2" charset="2"/>
              <a:buChar char="§"/>
            </a:pPr>
            <a:r>
              <a:rPr lang="en-GB" sz="2000" dirty="0"/>
              <a:t>11,500 occasions in 2018/19 when someone was released from prison homeless and over 4,700 people started a community sentence homeless.</a:t>
            </a:r>
          </a:p>
          <a:p>
            <a:pPr>
              <a:buClr>
                <a:schemeClr val="accent2"/>
              </a:buClr>
              <a:buFont typeface="Wingdings" panose="05000000000000000000" pitchFamily="2" charset="2"/>
              <a:buChar char="§"/>
            </a:pPr>
            <a:r>
              <a:rPr lang="en-GB" sz="2000" dirty="0"/>
              <a:t>22% of the NPS caseload, by definition the riskiest people on probation, were being released without stable accommodation. </a:t>
            </a:r>
          </a:p>
          <a:p>
            <a:pPr>
              <a:buClr>
                <a:schemeClr val="accent2"/>
              </a:buClr>
              <a:buFont typeface="Wingdings" panose="05000000000000000000" pitchFamily="2" charset="2"/>
              <a:buChar char="§"/>
            </a:pPr>
            <a:r>
              <a:rPr lang="en-GB" sz="2000" dirty="0"/>
              <a:t>Recall rate for prisoners released without stable accommodation was 63% vs 35% for those with secure housing.</a:t>
            </a:r>
          </a:p>
        </p:txBody>
      </p:sp>
      <p:sp>
        <p:nvSpPr>
          <p:cNvPr id="5" name="Speech Bubble: Oval 4">
            <a:extLst>
              <a:ext uri="{FF2B5EF4-FFF2-40B4-BE49-F238E27FC236}">
                <a16:creationId xmlns:a16="http://schemas.microsoft.com/office/drawing/2014/main" id="{6B3DCBC0-0699-4DCF-BE3F-1A5F14280A1C}"/>
              </a:ext>
            </a:extLst>
          </p:cNvPr>
          <p:cNvSpPr/>
          <p:nvPr/>
        </p:nvSpPr>
        <p:spPr>
          <a:xfrm>
            <a:off x="8655821" y="3749279"/>
            <a:ext cx="3433511" cy="2339650"/>
          </a:xfrm>
          <a:prstGeom prst="wedgeEllipseCallou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latin typeface="Arial" panose="020B0604020202020204" pitchFamily="34" charset="0"/>
                <a:cs typeface="Arial" panose="020B0604020202020204" pitchFamily="34" charset="0"/>
              </a:rPr>
              <a:t>They kept recalling me for seven years because I kept reoffending to get put back inside as I couldn’t get accommodation.</a:t>
            </a:r>
            <a:endParaRPr lang="en-GB" b="1" i="1" dirty="0">
              <a:latin typeface="Arial" panose="020B0604020202020204" pitchFamily="34" charset="0"/>
              <a:cs typeface="Arial" panose="020B0604020202020204" pitchFamily="34" charset="0"/>
            </a:endParaRPr>
          </a:p>
        </p:txBody>
      </p:sp>
      <p:sp>
        <p:nvSpPr>
          <p:cNvPr id="6" name="Speech Bubble: Rectangle with Corners Rounded 5">
            <a:extLst>
              <a:ext uri="{FF2B5EF4-FFF2-40B4-BE49-F238E27FC236}">
                <a16:creationId xmlns:a16="http://schemas.microsoft.com/office/drawing/2014/main" id="{35291C79-66AE-428F-BC44-7DFAF3CD0CB0}"/>
              </a:ext>
            </a:extLst>
          </p:cNvPr>
          <p:cNvSpPr/>
          <p:nvPr/>
        </p:nvSpPr>
        <p:spPr>
          <a:xfrm>
            <a:off x="4151792" y="4919104"/>
            <a:ext cx="2839558" cy="1478230"/>
          </a:xfrm>
          <a:prstGeom prst="wedgeRoundRectCallout">
            <a:avLst>
              <a:gd name="adj1" fmla="val -1009"/>
              <a:gd name="adj2" fmla="val 61075"/>
              <a:gd name="adj3" fmla="val 16667"/>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latin typeface="Arial" panose="020B0604020202020204" pitchFamily="34" charset="0"/>
                <a:cs typeface="Arial" panose="020B0604020202020204" pitchFamily="34" charset="0"/>
              </a:rPr>
              <a:t>Probation can’t help us with housing… I only go there to stop being recalled, not for help.</a:t>
            </a:r>
            <a:endParaRPr lang="en-GB" b="1" i="1" dirty="0">
              <a:latin typeface="Arial" panose="020B0604020202020204" pitchFamily="34" charset="0"/>
              <a:cs typeface="Arial" panose="020B0604020202020204" pitchFamily="34" charset="0"/>
            </a:endParaRPr>
          </a:p>
        </p:txBody>
      </p:sp>
      <p:sp>
        <p:nvSpPr>
          <p:cNvPr id="7" name="Speech Bubble: Oval 6">
            <a:extLst>
              <a:ext uri="{FF2B5EF4-FFF2-40B4-BE49-F238E27FC236}">
                <a16:creationId xmlns:a16="http://schemas.microsoft.com/office/drawing/2014/main" id="{5DD04CAE-368D-40FE-9500-FA189B549C77}"/>
              </a:ext>
            </a:extLst>
          </p:cNvPr>
          <p:cNvSpPr/>
          <p:nvPr/>
        </p:nvSpPr>
        <p:spPr>
          <a:xfrm>
            <a:off x="5712595" y="3110551"/>
            <a:ext cx="3119375" cy="1699573"/>
          </a:xfrm>
          <a:prstGeom prst="wedgeEllipseCallout">
            <a:avLst>
              <a:gd name="adj1" fmla="val 19303"/>
              <a:gd name="adj2" fmla="val 65159"/>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latin typeface="Arial" panose="020B0604020202020204" pitchFamily="34" charset="0"/>
                <a:cs typeface="Arial" panose="020B0604020202020204" pitchFamily="34" charset="0"/>
              </a:rPr>
              <a:t>People come out of jail and commit crime to go back to jail </a:t>
            </a:r>
            <a:r>
              <a:rPr lang="en-GB" b="1" i="1" dirty="0" err="1">
                <a:solidFill>
                  <a:schemeClr val="tx1"/>
                </a:solidFill>
                <a:latin typeface="Arial" panose="020B0604020202020204" pitchFamily="34" charset="0"/>
                <a:cs typeface="Arial" panose="020B0604020202020204" pitchFamily="34" charset="0"/>
              </a:rPr>
              <a:t>‘cause</a:t>
            </a:r>
            <a:r>
              <a:rPr lang="en-GB" b="1" i="1" dirty="0">
                <a:solidFill>
                  <a:schemeClr val="tx1"/>
                </a:solidFill>
                <a:latin typeface="Arial" panose="020B0604020202020204" pitchFamily="34" charset="0"/>
                <a:cs typeface="Arial" panose="020B0604020202020204" pitchFamily="34" charset="0"/>
              </a:rPr>
              <a:t> they feel safer in jail</a:t>
            </a:r>
            <a:r>
              <a:rPr lang="en-GB" b="1" i="1" dirty="0">
                <a:solidFill>
                  <a:schemeClr val="tx1"/>
                </a:solidFill>
              </a:rPr>
              <a:t>.</a:t>
            </a:r>
            <a:endParaRPr lang="en-GB" b="1" i="1" dirty="0"/>
          </a:p>
        </p:txBody>
      </p:sp>
      <p:sp>
        <p:nvSpPr>
          <p:cNvPr id="8" name="Speech Bubble: Oval 7">
            <a:extLst>
              <a:ext uri="{FF2B5EF4-FFF2-40B4-BE49-F238E27FC236}">
                <a16:creationId xmlns:a16="http://schemas.microsoft.com/office/drawing/2014/main" id="{36C74D95-BD62-4A62-A03E-27D937526FDC}"/>
              </a:ext>
            </a:extLst>
          </p:cNvPr>
          <p:cNvSpPr/>
          <p:nvPr/>
        </p:nvSpPr>
        <p:spPr>
          <a:xfrm>
            <a:off x="102668" y="3429000"/>
            <a:ext cx="3945457" cy="2659929"/>
          </a:xfrm>
          <a:prstGeom prst="wedgeEllipseCallout">
            <a:avLst>
              <a:gd name="adj1" fmla="val -39220"/>
              <a:gd name="adj2" fmla="val 44009"/>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latin typeface="Arial" panose="020B0604020202020204" pitchFamily="34" charset="0"/>
                <a:cs typeface="Arial" panose="020B0604020202020204" pitchFamily="34" charset="0"/>
              </a:rPr>
              <a:t>I</a:t>
            </a:r>
            <a:r>
              <a:rPr lang="en-GB" b="1" i="1" dirty="0">
                <a:solidFill>
                  <a:schemeClr val="tx1"/>
                </a:solidFill>
                <a:latin typeface="Arial" panose="020B0604020202020204" pitchFamily="34" charset="0"/>
                <a:cs typeface="Arial" panose="020B0604020202020204" pitchFamily="34" charset="0"/>
              </a:rPr>
              <a:t>It’s easier inside than outside… I was begging them not to put me back out on the street, but they said if I didn’t leave the cell I would be forcefully removed.</a:t>
            </a: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8694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HMIP1">
      <a:dk1>
        <a:sysClr val="windowText" lastClr="000000"/>
      </a:dk1>
      <a:lt1>
        <a:sysClr val="window" lastClr="FFFFFF"/>
      </a:lt1>
      <a:dk2>
        <a:srgbClr val="55565A"/>
      </a:dk2>
      <a:lt2>
        <a:srgbClr val="A6A9AA"/>
      </a:lt2>
      <a:accent1>
        <a:srgbClr val="3D1152"/>
      </a:accent1>
      <a:accent2>
        <a:srgbClr val="007770"/>
      </a:accent2>
      <a:accent3>
        <a:srgbClr val="0085CF"/>
      </a:accent3>
      <a:accent4>
        <a:srgbClr val="C05017"/>
      </a:accent4>
      <a:accent5>
        <a:srgbClr val="005569"/>
      </a:accent5>
      <a:accent6>
        <a:srgbClr val="A3D869"/>
      </a:accent6>
      <a:hlink>
        <a:srgbClr val="0563C1"/>
      </a:hlink>
      <a:folHlink>
        <a:srgbClr val="954F7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ED8B26101BCA41B8CAA9C7D0CAB250" ma:contentTypeVersion="13" ma:contentTypeDescription="Create a new document." ma:contentTypeScope="" ma:versionID="86d677beb8d50e2690f0504624ede66f">
  <xsd:schema xmlns:xsd="http://www.w3.org/2001/XMLSchema" xmlns:xs="http://www.w3.org/2001/XMLSchema" xmlns:p="http://schemas.microsoft.com/office/2006/metadata/properties" xmlns:ns3="eba624c0-40c3-4cca-abda-92d66bdf49ec" xmlns:ns4="07eca7b1-41cf-405d-ab9b-9852a2089dc6" targetNamespace="http://schemas.microsoft.com/office/2006/metadata/properties" ma:root="true" ma:fieldsID="985693c06effcfa359131b405cddc941" ns3:_="" ns4:_="">
    <xsd:import namespace="eba624c0-40c3-4cca-abda-92d66bdf49ec"/>
    <xsd:import namespace="07eca7b1-41cf-405d-ab9b-9852a2089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EventHashCode" minOccurs="0"/>
                <xsd:element ref="ns4:MediaServiceGenerationTime" minOccurs="0"/>
                <xsd:element ref="ns4:MediaServiceDateTaken" minOccurs="0"/>
                <xsd:element ref="ns4:MediaServiceAutoKeyPoints" minOccurs="0"/>
                <xsd:element ref="ns4:MediaServiceKeyPoint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a624c0-40c3-4cca-abda-92d66bdf49e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eca7b1-41cf-405d-ab9b-9852a2089dc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162149-4B05-4DAB-B6DA-DBC0CD5318F7}">
  <ds:schemaRefs>
    <ds:schemaRef ds:uri="http://schemas.microsoft.com/sharepoint/v3/contenttype/forms"/>
  </ds:schemaRefs>
</ds:datastoreItem>
</file>

<file path=customXml/itemProps2.xml><?xml version="1.0" encoding="utf-8"?>
<ds:datastoreItem xmlns:ds="http://schemas.openxmlformats.org/officeDocument/2006/customXml" ds:itemID="{43A311EA-B11C-48F6-B38B-B39051ACACD3}">
  <ds:schemaRefs>
    <ds:schemaRef ds:uri="http://purl.org/dc/elements/1.1/"/>
    <ds:schemaRef ds:uri="http://schemas.microsoft.com/office/2006/metadata/properties"/>
    <ds:schemaRef ds:uri="http://purl.org/dc/dcmitype/"/>
    <ds:schemaRef ds:uri="http://purl.org/dc/terms/"/>
    <ds:schemaRef ds:uri="eba624c0-40c3-4cca-abda-92d66bdf49ec"/>
    <ds:schemaRef ds:uri="http://schemas.microsoft.com/office/2006/documentManagement/types"/>
    <ds:schemaRef ds:uri="http://schemas.microsoft.com/office/infopath/2007/PartnerControls"/>
    <ds:schemaRef ds:uri="http://schemas.openxmlformats.org/package/2006/metadata/core-properties"/>
    <ds:schemaRef ds:uri="07eca7b1-41cf-405d-ab9b-9852a2089dc6"/>
    <ds:schemaRef ds:uri="http://www.w3.org/XML/1998/namespace"/>
  </ds:schemaRefs>
</ds:datastoreItem>
</file>

<file path=customXml/itemProps3.xml><?xml version="1.0" encoding="utf-8"?>
<ds:datastoreItem xmlns:ds="http://schemas.openxmlformats.org/officeDocument/2006/customXml" ds:itemID="{C79FBC5A-899E-4987-9E71-D77EE47A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a624c0-40c3-4cca-abda-92d66bdf49ec"/>
    <ds:schemaRef ds:uri="07eca7b1-41cf-405d-ab9b-9852a2089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1333</TotalTime>
  <Words>2240</Words>
  <Application>Microsoft Office PowerPoint</Application>
  <PresentationFormat>Widescreen</PresentationFormat>
  <Paragraphs>186</Paragraphs>
  <Slides>21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Franklin Gothic Book</vt:lpstr>
      <vt:lpstr>Franklin Gothic Medium</vt:lpstr>
      <vt:lpstr>Tahoma</vt:lpstr>
      <vt:lpstr>Wingdings</vt:lpstr>
      <vt:lpstr>Angles</vt:lpstr>
      <vt:lpstr>Offender management conference 2021</vt:lpstr>
      <vt:lpstr>PowerPoint Presentation</vt:lpstr>
      <vt:lpstr>The initial response to Covid-19  </vt:lpstr>
      <vt:lpstr>PowerPoint Presentation</vt:lpstr>
      <vt:lpstr>A new unified probation service from June 2021</vt:lpstr>
      <vt:lpstr>Timescale for full transition to new probation  operating model  </vt:lpstr>
      <vt:lpstr>Management of risk remains a concern (% of cases which were satisfactory on these quality standards)</vt:lpstr>
      <vt:lpstr>A particular issue for low and medium risk cases</vt:lpstr>
      <vt:lpstr>Accommodation – key findings</vt:lpstr>
      <vt:lpstr>Key themes</vt:lpstr>
      <vt:lpstr>SINCE MARCH 2020</vt:lpstr>
      <vt:lpstr>Drug use, crime and probation   </vt:lpstr>
      <vt:lpstr>Drug treatment for people on  probation – key findings</vt:lpstr>
      <vt:lpstr>Resettlement – key findings</vt:lpstr>
      <vt:lpstr>Safety and wellbeing – ellie’s story</vt:lpstr>
      <vt:lpstr>Kelly’s story</vt:lpstr>
      <vt:lpstr>Key Findings:  Reducing Harms </vt:lpstr>
      <vt:lpstr>Our recommendations</vt:lpstr>
      <vt:lpstr>Future challenges for probation</vt:lpstr>
      <vt:lpstr>Reasons to be cheerful</vt:lpstr>
      <vt:lpstr>When it all goes right… hidden heroes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Bramall, Diane (HMI Probation)</dc:creator>
  <cp:lastModifiedBy>Bramall, Diane (HMI Probation)</cp:lastModifiedBy>
  <cp:revision>34</cp:revision>
  <cp:lastPrinted>2021-09-27T17:04:26Z</cp:lastPrinted>
  <dcterms:created xsi:type="dcterms:W3CDTF">2021-09-22T08:15:47Z</dcterms:created>
  <dcterms:modified xsi:type="dcterms:W3CDTF">2021-09-28T11:02:56Z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0x010100B9ED8B26101BCA41B8CAA9C7D0CAB250</vt:lpwstr>
  </property>
</Properties>
</file>