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1827" r:id="rId2"/>
    <p:sldId id="1828" r:id="rId3"/>
    <p:sldId id="1836" r:id="rId4"/>
    <p:sldId id="1837" r:id="rId5"/>
    <p:sldId id="1849" r:id="rId6"/>
    <p:sldId id="1876" r:id="rId7"/>
    <p:sldId id="1864" r:id="rId8"/>
    <p:sldId id="1865" r:id="rId9"/>
    <p:sldId id="1866" r:id="rId10"/>
    <p:sldId id="1867" r:id="rId11"/>
    <p:sldId id="304" r:id="rId12"/>
    <p:sldId id="1860" r:id="rId13"/>
    <p:sldId id="305" r:id="rId14"/>
    <p:sldId id="1868" r:id="rId15"/>
    <p:sldId id="1854" r:id="rId16"/>
    <p:sldId id="1861" r:id="rId17"/>
    <p:sldId id="309" r:id="rId18"/>
    <p:sldId id="1853" r:id="rId19"/>
    <p:sldId id="1810" r:id="rId20"/>
    <p:sldId id="1863" r:id="rId21"/>
    <p:sldId id="1808" r:id="rId22"/>
    <p:sldId id="1832" r:id="rId23"/>
    <p:sldId id="1834" r:id="rId24"/>
    <p:sldId id="1862" r:id="rId25"/>
    <p:sldId id="1869" r:id="rId26"/>
    <p:sldId id="1875" r:id="rId27"/>
    <p:sldId id="1870" r:id="rId28"/>
    <p:sldId id="1871" r:id="rId29"/>
    <p:sldId id="1872" r:id="rId30"/>
    <p:sldId id="1873" r:id="rId31"/>
    <p:sldId id="187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BF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9" autoAdjust="0"/>
    <p:restoredTop sz="66667" autoAdjust="0"/>
  </p:normalViewPr>
  <p:slideViewPr>
    <p:cSldViewPr snapToGrid="0">
      <p:cViewPr varScale="1">
        <p:scale>
          <a:sx n="52" d="100"/>
          <a:sy n="52" d="100"/>
        </p:scale>
        <p:origin x="12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4D0B51-7E2B-4E45-9507-DD1C6425ACC7}" type="doc">
      <dgm:prSet loTypeId="urn:microsoft.com/office/officeart/2016/7/layout/RepeatingBendingProcessNew" loCatId="process" qsTypeId="urn:microsoft.com/office/officeart/2005/8/quickstyle/simple4" qsCatId="simple" csTypeId="urn:microsoft.com/office/officeart/2005/8/colors/accent1_2" csCatId="accent1" phldr="1"/>
      <dgm:spPr/>
      <dgm:t>
        <a:bodyPr/>
        <a:lstStyle/>
        <a:p>
          <a:endParaRPr lang="en-US"/>
        </a:p>
      </dgm:t>
    </dgm:pt>
    <dgm:pt modelId="{2FFAC760-1770-4172-A38C-6EA9B376BF98}">
      <dgm:prSet custT="1"/>
      <dgm:spPr>
        <a:solidFill>
          <a:srgbClr val="AABFE4"/>
        </a:solidFill>
      </dgm:spPr>
      <dgm:t>
        <a:bodyPr/>
        <a:lstStyle/>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Work delivered to children and victims at the </a:t>
          </a:r>
          <a:r>
            <a:rPr lang="en-GB" sz="1600" b="1" dirty="0">
              <a:solidFill>
                <a:schemeClr val="tx1"/>
              </a:solidFill>
              <a:latin typeface="Tahoma" panose="020B0604030504040204" pitchFamily="34" charset="0"/>
              <a:ea typeface="Tahoma" panose="020B0604030504040204" pitchFamily="34" charset="0"/>
              <a:cs typeface="Tahoma" panose="020B0604030504040204" pitchFamily="34" charset="0"/>
            </a:rPr>
            <a:t>forefront</a:t>
          </a: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 of this inspection </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Significantly less evidence in advance requested</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Delivered over one week (on site Monday afternoon to Friday morning)</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Will have a lead inspector, deputy inspector and assistant inspectors on site.  Where applicable may also have local assessors.</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Will include a meeting with </a:t>
          </a:r>
          <a:r>
            <a:rPr lang="en-GB" sz="1600" dirty="0" err="1">
              <a:solidFill>
                <a:schemeClr val="tx1"/>
              </a:solidFill>
              <a:latin typeface="Tahoma" panose="020B0604030504040204" pitchFamily="34" charset="0"/>
              <a:ea typeface="Tahoma" panose="020B0604030504040204" pitchFamily="34" charset="0"/>
              <a:cs typeface="Tahoma" panose="020B0604030504040204" pitchFamily="34" charset="0"/>
            </a:rPr>
            <a:t>HoS</a:t>
          </a: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 and a presentation from the chair of the management board on Monday afternoon.</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3 ½ week announcement period (announce on a Wednesday, planning meeting Friday or Monday)</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Will include some focus groups – but very different to existing model</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Will include a showcase slot and two multi-agency case discussion meetings on two cases within the case sample.</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Will include children’s, parents and carers participation and opportunity for them to engage through a variety of methods during the week</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Will have a ‘context visit’ to understand the context of the </a:t>
          </a:r>
          <a:r>
            <a:rPr lang="en-GB" sz="1600" dirty="0" err="1">
              <a:solidFill>
                <a:schemeClr val="tx1"/>
              </a:solidFill>
              <a:latin typeface="Tahoma" panose="020B0604030504040204" pitchFamily="34" charset="0"/>
              <a:ea typeface="Tahoma" panose="020B0604030504040204" pitchFamily="34" charset="0"/>
              <a:cs typeface="Tahoma" panose="020B0604030504040204" pitchFamily="34" charset="0"/>
            </a:rPr>
            <a:t>YJS</a:t>
          </a: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 </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Work with children (domain two) and the victims’ standards will be rated.  Scores will be combined to give an overall rating.</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Shorter report publication time</a:t>
          </a:r>
        </a:p>
        <a:p>
          <a:pPr algn="l">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Leadership and governance, staffing and partnerships and services will be inspected through the </a:t>
          </a:r>
          <a:r>
            <a:rPr lang="en-GB" sz="1600" b="1" dirty="0">
              <a:solidFill>
                <a:schemeClr val="tx1"/>
              </a:solidFill>
              <a:latin typeface="Tahoma" panose="020B0604030504040204" pitchFamily="34" charset="0"/>
              <a:ea typeface="Tahoma" panose="020B0604030504040204" pitchFamily="34" charset="0"/>
              <a:cs typeface="Tahoma" panose="020B0604030504040204" pitchFamily="34" charset="0"/>
            </a:rPr>
            <a:t>lens of the work</a:t>
          </a: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 delivered with children.</a:t>
          </a:r>
          <a:endParaRPr lang="en-US"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91E17BF0-D983-4544-B1F3-1B93C6B5403E}" type="parTrans" cxnId="{47A0AC3D-68BF-420A-8F5D-253F14DD57D5}">
      <dgm:prSet/>
      <dgm:spPr/>
      <dgm:t>
        <a:bodyPr/>
        <a:lstStyle/>
        <a:p>
          <a:endParaRPr lang="en-US"/>
        </a:p>
      </dgm:t>
    </dgm:pt>
    <dgm:pt modelId="{F6E4B3F3-9BA5-4C19-BD4B-9E6ED925F706}" type="sibTrans" cxnId="{47A0AC3D-68BF-420A-8F5D-253F14DD57D5}">
      <dgm:prSet/>
      <dgm:spPr/>
      <dgm:t>
        <a:bodyPr/>
        <a:lstStyle/>
        <a:p>
          <a:endParaRPr lang="en-US"/>
        </a:p>
      </dgm:t>
    </dgm:pt>
    <dgm:pt modelId="{A99E340C-B52F-4B6A-B266-854BFF6C670B}" type="pres">
      <dgm:prSet presAssocID="{9C4D0B51-7E2B-4E45-9507-DD1C6425ACC7}" presName="Name0" presStyleCnt="0">
        <dgm:presLayoutVars>
          <dgm:dir/>
          <dgm:resizeHandles val="exact"/>
        </dgm:presLayoutVars>
      </dgm:prSet>
      <dgm:spPr/>
    </dgm:pt>
    <dgm:pt modelId="{19994EB0-9B13-4035-A9CA-9CCE93B25F32}" type="pres">
      <dgm:prSet presAssocID="{2FFAC760-1770-4172-A38C-6EA9B376BF98}" presName="node" presStyleLbl="node1" presStyleIdx="0" presStyleCnt="1" custScaleX="114413" custScaleY="154531" custLinFactNeighborX="-6374" custLinFactNeighborY="-958">
        <dgm:presLayoutVars>
          <dgm:bulletEnabled val="1"/>
        </dgm:presLayoutVars>
      </dgm:prSet>
      <dgm:spPr/>
    </dgm:pt>
  </dgm:ptLst>
  <dgm:cxnLst>
    <dgm:cxn modelId="{47A0AC3D-68BF-420A-8F5D-253F14DD57D5}" srcId="{9C4D0B51-7E2B-4E45-9507-DD1C6425ACC7}" destId="{2FFAC760-1770-4172-A38C-6EA9B376BF98}" srcOrd="0" destOrd="0" parTransId="{91E17BF0-D983-4544-B1F3-1B93C6B5403E}" sibTransId="{F6E4B3F3-9BA5-4C19-BD4B-9E6ED925F706}"/>
    <dgm:cxn modelId="{ECC7424D-2492-4143-B674-2BE19386E251}" type="presOf" srcId="{2FFAC760-1770-4172-A38C-6EA9B376BF98}" destId="{19994EB0-9B13-4035-A9CA-9CCE93B25F32}" srcOrd="0" destOrd="0" presId="urn:microsoft.com/office/officeart/2016/7/layout/RepeatingBendingProcessNew"/>
    <dgm:cxn modelId="{0D2FA392-510E-4B60-BEC0-A7577BD84EB4}" type="presOf" srcId="{9C4D0B51-7E2B-4E45-9507-DD1C6425ACC7}" destId="{A99E340C-B52F-4B6A-B266-854BFF6C670B}" srcOrd="0" destOrd="0" presId="urn:microsoft.com/office/officeart/2016/7/layout/RepeatingBendingProcessNew"/>
    <dgm:cxn modelId="{E453CA54-C883-4613-922E-493BEB361E53}" type="presParOf" srcId="{A99E340C-B52F-4B6A-B266-854BFF6C670B}" destId="{19994EB0-9B13-4035-A9CA-9CCE93B25F32}" srcOrd="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94EB0-9B13-4035-A9CA-9CCE93B25F32}">
      <dsp:nvSpPr>
        <dsp:cNvPr id="0" name=""/>
        <dsp:cNvSpPr/>
      </dsp:nvSpPr>
      <dsp:spPr>
        <a:xfrm>
          <a:off x="0" y="0"/>
          <a:ext cx="7381274" cy="5981675"/>
        </a:xfrm>
        <a:prstGeom prst="rect">
          <a:avLst/>
        </a:prstGeom>
        <a:solidFill>
          <a:srgbClr val="AABFE4"/>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16125" tIns="331829" rIns="316125" bIns="331829" numCol="1" spcCol="1270" anchor="ctr" anchorCtr="0">
          <a:noAutofit/>
        </a:bodyPr>
        <a:lstStyle/>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Work delivered to children and victims at the </a:t>
          </a:r>
          <a:r>
            <a:rPr lang="en-GB"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forefront</a:t>
          </a: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 of this inspection </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Significantly less evidence in advance requested</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Delivered over one week (on site Monday afternoon to Friday morning)</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Will have a lead inspector, deputy inspector and assistant inspectors on site.  Where applicable may also have local assessors.</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Will include a meeting with </a:t>
          </a:r>
          <a:r>
            <a:rPr lang="en-GB" sz="16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HoS</a:t>
          </a: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 and a presentation from the chair of the management board on Monday afternoon.</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3 ½ week announcement period (announce on a Wednesday, planning meeting Friday or Monday)</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Will include some focus groups – but very different to existing model</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Will include a showcase slot and two multi-agency case discussion meetings on two cases within the case sample.</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Will include children’s, parents and carers participation and opportunity for them to engage through a variety of methods during the week</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Will have a ‘context visit’ to understand the context of the </a:t>
          </a:r>
          <a:r>
            <a:rPr lang="en-GB" sz="160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YJS</a:t>
          </a: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 </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Work with children (domain two) and the victims’ standards will be rated.  Scores will be combined to give an overall rating.</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Shorter report publication time</a:t>
          </a:r>
        </a:p>
        <a:p>
          <a:pPr marL="0" lvl="0" indent="0" algn="l" defTabSz="711200">
            <a:lnSpc>
              <a:spcPct val="90000"/>
            </a:lnSpc>
            <a:spcBef>
              <a:spcPct val="0"/>
            </a:spcBef>
            <a:spcAft>
              <a:spcPct val="35000"/>
            </a:spcAft>
            <a:buFont typeface="Arial" panose="020B0604020202020204" pitchFamily="34" charset="0"/>
            <a:buNone/>
          </a:pP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Leadership and governance, staffing and partnerships and services will be inspected through the </a:t>
          </a:r>
          <a:r>
            <a:rPr lang="en-GB" sz="1600" b="1" kern="1200" dirty="0">
              <a:solidFill>
                <a:schemeClr val="tx1"/>
              </a:solidFill>
              <a:latin typeface="Tahoma" panose="020B0604030504040204" pitchFamily="34" charset="0"/>
              <a:ea typeface="Tahoma" panose="020B0604030504040204" pitchFamily="34" charset="0"/>
              <a:cs typeface="Tahoma" panose="020B0604030504040204" pitchFamily="34" charset="0"/>
            </a:rPr>
            <a:t>lens of the work</a:t>
          </a:r>
          <a:r>
            <a:rPr lang="en-GB" sz="1600" kern="1200" dirty="0">
              <a:solidFill>
                <a:schemeClr val="tx1"/>
              </a:solidFill>
              <a:latin typeface="Tahoma" panose="020B0604030504040204" pitchFamily="34" charset="0"/>
              <a:ea typeface="Tahoma" panose="020B0604030504040204" pitchFamily="34" charset="0"/>
              <a:cs typeface="Tahoma" panose="020B0604030504040204" pitchFamily="34" charset="0"/>
            </a:rPr>
            <a:t> delivered with children.</a:t>
          </a:r>
          <a:endParaRPr lang="en-US" sz="16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0" y="0"/>
        <a:ext cx="7381274" cy="5981675"/>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487B21-8B3B-4CB6-8F8E-672C54E5CE82}" type="datetimeFigureOut">
              <a:rPr lang="en-GB" smtClean="0"/>
              <a:t>04/11/2024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630FB9-110B-418D-B95A-4E3CE7EC028D}" type="slidenum">
              <a:rPr lang="en-GB" smtClean="0"/>
              <a:t>‹#›</a:t>
            </a:fld>
            <a:endParaRPr lang="en-GB"/>
          </a:p>
        </p:txBody>
      </p:sp>
    </p:spTree>
    <p:extLst>
      <p:ext uri="{BB962C8B-B14F-4D97-AF65-F5344CB8AC3E}">
        <p14:creationId xmlns:p14="http://schemas.microsoft.com/office/powerpoint/2010/main" val="3023331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0B089C-C383-45FF-993D-0EA9FF28115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1557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dirty="0">
                <a:effectLst/>
                <a:latin typeface="Tahoma" panose="020B0604030504040204" pitchFamily="34" charset="0"/>
                <a:ea typeface="Calibri" panose="020F0502020204030204" pitchFamily="34" charset="0"/>
                <a:cs typeface="Tahoma" panose="020B0604030504040204" pitchFamily="34" charset="0"/>
              </a:rPr>
              <a:t>If the inspectorate are either concerned by inspection findings or the inspection finds significant effective practice through the </a:t>
            </a:r>
            <a:r>
              <a:rPr lang="en-GB" sz="1800" dirty="0" err="1">
                <a:effectLst/>
                <a:latin typeface="Tahoma" panose="020B0604030504040204" pitchFamily="34" charset="0"/>
                <a:ea typeface="Calibri" panose="020F0502020204030204" pitchFamily="34" charset="0"/>
                <a:cs typeface="Tahoma" panose="020B0604030504040204" pitchFamily="34" charset="0"/>
              </a:rPr>
              <a:t>IYJWCV</a:t>
            </a:r>
            <a:r>
              <a:rPr lang="en-GB" sz="1800" dirty="0">
                <a:effectLst/>
                <a:latin typeface="Tahoma" panose="020B0604030504040204" pitchFamily="34" charset="0"/>
                <a:ea typeface="Calibri" panose="020F0502020204030204" pitchFamily="34" charset="0"/>
                <a:cs typeface="Tahoma" panose="020B0604030504040204" pitchFamily="34" charset="0"/>
              </a:rPr>
              <a:t>, the inspectorate may choose to find out more about this through inspecting against the domain one standards and returning for a second week as a reactive </a:t>
            </a:r>
            <a:r>
              <a:rPr lang="en-GB" sz="1800" dirty="0" err="1">
                <a:effectLst/>
                <a:latin typeface="Tahoma" panose="020B0604030504040204" pitchFamily="34" charset="0"/>
                <a:ea typeface="Calibri" panose="020F0502020204030204" pitchFamily="34" charset="0"/>
                <a:cs typeface="Tahoma" panose="020B0604030504040204" pitchFamily="34" charset="0"/>
              </a:rPr>
              <a:t>IYJS</a:t>
            </a:r>
            <a:r>
              <a:rPr lang="en-GB" sz="1800" dirty="0">
                <a:effectLst/>
                <a:latin typeface="Tahoma" panose="020B0604030504040204" pitchFamily="34" charset="0"/>
                <a:ea typeface="Calibri" panose="020F0502020204030204" pitchFamily="34" charset="0"/>
                <a:cs typeface="Tahoma" panose="020B0604030504040204" pitchFamily="34"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800" dirty="0">
              <a:effectLst/>
              <a:latin typeface="Tahoma" panose="020B0604030504040204" pitchFamily="34" charset="0"/>
              <a:ea typeface="Calibri" panose="020F0502020204030204" pitchFamily="34" charset="0"/>
              <a:cs typeface="Tahoma" panose="020B060403050404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dirty="0">
                <a:effectLst/>
                <a:latin typeface="Tahoma" panose="020B0604030504040204" pitchFamily="34" charset="0"/>
                <a:ea typeface="Calibri" panose="020F0502020204030204" pitchFamily="34" charset="0"/>
                <a:cs typeface="Tahoma" panose="020B0604030504040204" pitchFamily="34" charset="0"/>
              </a:rPr>
              <a:t>This will be to understand more about how governance and leadership, staffing, and partnerships and services have contributed to what has been seen in work with children and victims.  This second week will involve  the meetings etc as described in slide 8 (focus groups/ meetings with staff and managers, partnership managers, the management board, the Board Chair and the </a:t>
            </a:r>
            <a:r>
              <a:rPr lang="en-GB" sz="1800" dirty="0" err="1">
                <a:effectLst/>
                <a:latin typeface="Tahoma" panose="020B0604030504040204" pitchFamily="34" charset="0"/>
                <a:ea typeface="Calibri" panose="020F0502020204030204" pitchFamily="34" charset="0"/>
                <a:cs typeface="Tahoma" panose="020B0604030504040204" pitchFamily="34" charset="0"/>
              </a:rPr>
              <a:t>YJS</a:t>
            </a:r>
            <a:r>
              <a:rPr lang="en-GB" sz="1800" dirty="0">
                <a:effectLst/>
                <a:latin typeface="Tahoma" panose="020B0604030504040204" pitchFamily="34" charset="0"/>
                <a:ea typeface="Calibri" panose="020F0502020204030204" pitchFamily="34" charset="0"/>
                <a:cs typeface="Tahoma" panose="020B0604030504040204" pitchFamily="34" charset="0"/>
              </a:rPr>
              <a:t> head of service).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800" dirty="0">
              <a:effectLst/>
              <a:latin typeface="Tahoma" panose="020B0604030504040204" pitchFamily="34" charset="0"/>
              <a:ea typeface="Calibri" panose="020F0502020204030204" pitchFamily="34" charset="0"/>
              <a:cs typeface="Tahoma" panose="020B0604030504040204" pitchFamily="34"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dirty="0">
                <a:effectLst/>
                <a:latin typeface="Tahoma" panose="020B0604030504040204" pitchFamily="34" charset="0"/>
                <a:ea typeface="Calibri" panose="020F0502020204030204" pitchFamily="34" charset="0"/>
                <a:cs typeface="Tahoma" panose="020B0604030504040204" pitchFamily="34" charset="0"/>
              </a:rPr>
              <a:t>In making decisions about a reactive </a:t>
            </a:r>
            <a:r>
              <a:rPr lang="en-GB" sz="1800" dirty="0" err="1">
                <a:effectLst/>
                <a:latin typeface="Tahoma" panose="020B0604030504040204" pitchFamily="34" charset="0"/>
                <a:ea typeface="Calibri" panose="020F0502020204030204" pitchFamily="34" charset="0"/>
                <a:cs typeface="Tahoma" panose="020B0604030504040204" pitchFamily="34" charset="0"/>
              </a:rPr>
              <a:t>IYJS</a:t>
            </a:r>
            <a:r>
              <a:rPr lang="en-GB" sz="1800" dirty="0">
                <a:effectLst/>
                <a:latin typeface="Tahoma" panose="020B0604030504040204" pitchFamily="34" charset="0"/>
                <a:ea typeface="Calibri" panose="020F0502020204030204" pitchFamily="34" charset="0"/>
                <a:cs typeface="Tahoma" panose="020B0604030504040204" pitchFamily="34" charset="0"/>
              </a:rPr>
              <a:t>  the inspectorate will follow three principles: impact, fairness and flexibility.    </a:t>
            </a:r>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D0A5E7-512D-468C-8469-F7A936FEB5B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9581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GB" sz="1800" b="0" i="0" dirty="0">
                <a:solidFill>
                  <a:srgbClr val="C45911"/>
                </a:solidFill>
                <a:effectLst/>
                <a:latin typeface="Tahoma" panose="020B0604030504040204" pitchFamily="34" charset="0"/>
                <a:ea typeface="Tahoma" panose="020B0604030504040204" pitchFamily="34" charset="0"/>
                <a:cs typeface="Tahoma" panose="020B0604030504040204" pitchFamily="34" charset="0"/>
              </a:rPr>
              <a:t>The standards and key questions:</a:t>
            </a:r>
          </a:p>
          <a:p>
            <a:pPr>
              <a:lnSpc>
                <a:spcPct val="107000"/>
              </a:lnSpc>
              <a:spcBef>
                <a:spcPts val="1200"/>
              </a:spcBef>
            </a:pPr>
            <a:endParaRPr lang="en-GB" sz="1800" b="0" i="0" dirty="0">
              <a:solidFill>
                <a:srgbClr val="C45911"/>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Bef>
                <a:spcPts val="1200"/>
              </a:spcBef>
            </a:pPr>
            <a:r>
              <a:rPr lang="en-GB" sz="1800" b="1" i="0" dirty="0">
                <a:solidFill>
                  <a:srgbClr val="C45911"/>
                </a:solidFill>
                <a:effectLst/>
                <a:latin typeface="Tahoma" panose="020B0604030504040204" pitchFamily="34" charset="0"/>
                <a:ea typeface="Tahoma" panose="020B0604030504040204" pitchFamily="34" charset="0"/>
                <a:cs typeface="Tahoma" panose="020B0604030504040204" pitchFamily="34" charset="0"/>
              </a:rPr>
              <a:t>1.1 Governance and leadership</a:t>
            </a:r>
          </a:p>
          <a:p>
            <a:pPr>
              <a:lnSpc>
                <a:spcPct val="107000"/>
              </a:lnSpc>
              <a:spcBef>
                <a:spcPts val="1200"/>
              </a:spcBef>
              <a:spcAft>
                <a:spcPts val="800"/>
              </a:spcAft>
            </a:pPr>
            <a:r>
              <a:rPr lang="en-GB" sz="1800" b="0" i="0" dirty="0">
                <a:effectLst/>
                <a:latin typeface="Tahoma" panose="020B0604030504040204" pitchFamily="34" charset="0"/>
                <a:ea typeface="Tahoma" panose="020B0604030504040204" pitchFamily="34" charset="0"/>
                <a:cs typeface="Tahoma" panose="020B0604030504040204" pitchFamily="34" charset="0"/>
              </a:rPr>
              <a:t>The governance and leadership of the </a:t>
            </a:r>
            <a:r>
              <a:rPr lang="en-GB" sz="1800" b="0" i="0" dirty="0" err="1">
                <a:effectLst/>
                <a:latin typeface="Tahoma" panose="020B0604030504040204" pitchFamily="34" charset="0"/>
                <a:ea typeface="Tahoma" panose="020B0604030504040204" pitchFamily="34" charset="0"/>
                <a:cs typeface="Tahoma" panose="020B0604030504040204" pitchFamily="34" charset="0"/>
              </a:rPr>
              <a:t>YJS</a:t>
            </a:r>
            <a:r>
              <a:rPr lang="en-GB" sz="1800" b="0" i="0" dirty="0">
                <a:effectLst/>
                <a:latin typeface="Tahoma" panose="020B0604030504040204" pitchFamily="34" charset="0"/>
                <a:ea typeface="Tahoma" panose="020B0604030504040204" pitchFamily="34" charset="0"/>
                <a:cs typeface="Tahoma" panose="020B0604030504040204" pitchFamily="34" charset="0"/>
              </a:rPr>
              <a:t> drives a high-quality service to achieve positive change and safety for children and communities. </a:t>
            </a:r>
          </a:p>
          <a:p>
            <a:pPr>
              <a:lnSpc>
                <a:spcPct val="107000"/>
              </a:lnSpc>
              <a:spcBef>
                <a:spcPts val="1200"/>
              </a:spcBef>
              <a:spcAft>
                <a:spcPts val="800"/>
              </a:spcAft>
            </a:pPr>
            <a:r>
              <a:rPr lang="en-GB" sz="1800" b="0" i="0" dirty="0">
                <a:effectLst/>
                <a:latin typeface="Tahoma" panose="020B0604030504040204" pitchFamily="34" charset="0"/>
                <a:ea typeface="Tahoma" panose="020B0604030504040204" pitchFamily="34" charset="0"/>
                <a:cs typeface="Tahoma" panose="020B0604030504040204" pitchFamily="34" charset="0"/>
              </a:rPr>
              <a:t>1.1.1 Do the </a:t>
            </a:r>
            <a:r>
              <a:rPr lang="en-GB" sz="1800" b="0" i="0" dirty="0" err="1">
                <a:effectLst/>
                <a:latin typeface="Tahoma" panose="020B0604030504040204" pitchFamily="34" charset="0"/>
                <a:ea typeface="Tahoma" panose="020B0604030504040204" pitchFamily="34" charset="0"/>
                <a:cs typeface="Tahoma" panose="020B0604030504040204" pitchFamily="34" charset="0"/>
              </a:rPr>
              <a:t>YJS’s</a:t>
            </a:r>
            <a:r>
              <a:rPr lang="en-GB" sz="1800" b="0" i="0" dirty="0">
                <a:effectLst/>
                <a:latin typeface="Tahoma" panose="020B0604030504040204" pitchFamily="34" charset="0"/>
                <a:ea typeface="Tahoma" panose="020B0604030504040204" pitchFamily="34" charset="0"/>
                <a:cs typeface="Tahoma" panose="020B0604030504040204" pitchFamily="34" charset="0"/>
              </a:rPr>
              <a:t> strategic arrangements drive a high-quality, personalised, and responsive service to achieve positive change, and keep children and communities safe?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effectLst/>
                <a:latin typeface="Tahoma" panose="020B0604030504040204" pitchFamily="34" charset="0"/>
                <a:ea typeface="Tahoma" panose="020B0604030504040204" pitchFamily="34" charset="0"/>
                <a:cs typeface="Tahoma" panose="020B0604030504040204" pitchFamily="34" charset="0"/>
              </a:rPr>
              <a:t>1.1.2 Does the </a:t>
            </a:r>
            <a:r>
              <a:rPr lang="en-US" sz="1800" b="0" i="0" dirty="0" err="1">
                <a:effectLst/>
                <a:latin typeface="Tahoma" panose="020B0604030504040204" pitchFamily="34" charset="0"/>
                <a:ea typeface="Tahoma" panose="020B0604030504040204" pitchFamily="34" charset="0"/>
                <a:cs typeface="Tahoma" panose="020B0604030504040204" pitchFamily="34" charset="0"/>
              </a:rPr>
              <a:t>YJS</a:t>
            </a:r>
            <a:r>
              <a:rPr lang="en-US" sz="1800" b="0" i="0" dirty="0">
                <a:effectLst/>
                <a:latin typeface="Tahoma" panose="020B0604030504040204" pitchFamily="34" charset="0"/>
                <a:ea typeface="Tahoma" panose="020B0604030504040204" pitchFamily="34" charset="0"/>
                <a:cs typeface="Tahoma" panose="020B0604030504040204" pitchFamily="34" charset="0"/>
              </a:rPr>
              <a:t> leadership team drive a high-quality, </a:t>
            </a:r>
            <a:r>
              <a:rPr lang="en-US" sz="1800" b="0" i="0" dirty="0" err="1">
                <a:effectLst/>
                <a:latin typeface="Tahoma" panose="020B0604030504040204" pitchFamily="34" charset="0"/>
                <a:ea typeface="Tahoma" panose="020B0604030504040204" pitchFamily="34" charset="0"/>
                <a:cs typeface="Tahoma" panose="020B0604030504040204" pitchFamily="34" charset="0"/>
              </a:rPr>
              <a:t>personalised</a:t>
            </a:r>
            <a:r>
              <a:rPr lang="en-US" sz="1800" b="0" i="0" dirty="0">
                <a:effectLst/>
                <a:latin typeface="Tahoma" panose="020B0604030504040204" pitchFamily="34" charset="0"/>
                <a:ea typeface="Tahoma" panose="020B0604030504040204" pitchFamily="34" charset="0"/>
                <a:cs typeface="Tahoma" panose="020B0604030504040204" pitchFamily="34" charset="0"/>
              </a:rPr>
              <a:t>, and responsive service to </a:t>
            </a:r>
            <a:r>
              <a:rPr lang="en-GB" sz="1800" b="0" i="0" dirty="0">
                <a:effectLst/>
                <a:latin typeface="Tahoma" panose="020B0604030504040204" pitchFamily="34" charset="0"/>
                <a:ea typeface="Tahoma" panose="020B0604030504040204" pitchFamily="34" charset="0"/>
                <a:cs typeface="Tahoma" panose="020B0604030504040204" pitchFamily="34" charset="0"/>
              </a:rPr>
              <a:t>achieve positive change and keep children and communities safe? </a:t>
            </a:r>
          </a:p>
          <a:p>
            <a:r>
              <a:rPr lang="en-US" sz="1800" b="0" i="0" dirty="0">
                <a:effectLst/>
                <a:latin typeface="Tahoma" panose="020B0604030504040204" pitchFamily="34" charset="0"/>
                <a:ea typeface="Tahoma" panose="020B0604030504040204" pitchFamily="34" charset="0"/>
                <a:cs typeface="Tahoma" panose="020B0604030504040204" pitchFamily="34" charset="0"/>
              </a:rPr>
              <a:t>1.1.3 Does the </a:t>
            </a:r>
            <a:r>
              <a:rPr lang="en-US" sz="1800" b="0" i="0" dirty="0" err="1">
                <a:effectLst/>
                <a:latin typeface="Tahoma" panose="020B0604030504040204" pitchFamily="34" charset="0"/>
                <a:ea typeface="Tahoma" panose="020B0604030504040204" pitchFamily="34" charset="0"/>
                <a:cs typeface="Tahoma" panose="020B0604030504040204" pitchFamily="34" charset="0"/>
              </a:rPr>
              <a:t>YJS</a:t>
            </a:r>
            <a:r>
              <a:rPr lang="en-US" sz="1800" b="0" i="0" dirty="0">
                <a:effectLst/>
                <a:latin typeface="Tahoma" panose="020B0604030504040204" pitchFamily="34" charset="0"/>
                <a:ea typeface="Tahoma" panose="020B0604030504040204" pitchFamily="34" charset="0"/>
                <a:cs typeface="Tahoma" panose="020B0604030504040204" pitchFamily="34" charset="0"/>
              </a:rPr>
              <a:t> leadership team actively engage with staff to deliver a high-quality, </a:t>
            </a:r>
            <a:r>
              <a:rPr lang="en-US" sz="1800" b="0" i="0" dirty="0" err="1">
                <a:effectLst/>
                <a:latin typeface="Tahoma" panose="020B0604030504040204" pitchFamily="34" charset="0"/>
                <a:ea typeface="Tahoma" panose="020B0604030504040204" pitchFamily="34" charset="0"/>
                <a:cs typeface="Tahoma" panose="020B0604030504040204" pitchFamily="34" charset="0"/>
              </a:rPr>
              <a:t>personalised</a:t>
            </a:r>
            <a:r>
              <a:rPr lang="en-US" sz="1800" b="0" i="0" dirty="0">
                <a:effectLst/>
                <a:latin typeface="Tahoma" panose="020B0604030504040204" pitchFamily="34" charset="0"/>
                <a:ea typeface="Tahoma" panose="020B0604030504040204" pitchFamily="34" charset="0"/>
                <a:cs typeface="Tahoma" panose="020B0604030504040204" pitchFamily="34" charset="0"/>
              </a:rPr>
              <a:t>, and responsive service to </a:t>
            </a:r>
            <a:r>
              <a:rPr lang="en-GB" sz="1800" b="0" i="0" dirty="0">
                <a:effectLst/>
                <a:latin typeface="Tahoma" panose="020B0604030504040204" pitchFamily="34" charset="0"/>
                <a:ea typeface="Tahoma" panose="020B0604030504040204" pitchFamily="34" charset="0"/>
                <a:cs typeface="Tahoma" panose="020B0604030504040204" pitchFamily="34" charset="0"/>
              </a:rPr>
              <a:t>achieve positive change and keep children and communities safe?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effectLst/>
                <a:latin typeface="Tahoma" panose="020B0604030504040204" pitchFamily="34" charset="0"/>
                <a:ea typeface="Tahoma" panose="020B0604030504040204" pitchFamily="34" charset="0"/>
                <a:cs typeface="Tahoma" panose="020B0604030504040204" pitchFamily="34" charset="0"/>
              </a:rPr>
              <a:t>1.1.4 Do leaders use analysis, evidence, and learning to drive a high-quality, </a:t>
            </a:r>
            <a:r>
              <a:rPr lang="en-US" sz="1800" b="0" i="0" dirty="0" err="1">
                <a:effectLst/>
                <a:latin typeface="Tahoma" panose="020B0604030504040204" pitchFamily="34" charset="0"/>
                <a:ea typeface="Tahoma" panose="020B0604030504040204" pitchFamily="34" charset="0"/>
                <a:cs typeface="Tahoma" panose="020B0604030504040204" pitchFamily="34" charset="0"/>
              </a:rPr>
              <a:t>personalised</a:t>
            </a:r>
            <a:r>
              <a:rPr lang="en-US" sz="1800" b="0" i="0" dirty="0">
                <a:effectLst/>
                <a:latin typeface="Tahoma" panose="020B0604030504040204" pitchFamily="34" charset="0"/>
                <a:ea typeface="Tahoma" panose="020B0604030504040204" pitchFamily="34" charset="0"/>
                <a:cs typeface="Tahoma" panose="020B0604030504040204" pitchFamily="34" charset="0"/>
              </a:rPr>
              <a:t>, and responsive service to achieve positive change and safety for children and communities?</a:t>
            </a:r>
            <a:endParaRPr lang="en-GB" sz="1800" b="0" i="0" dirty="0">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Bef>
                <a:spcPts val="1200"/>
              </a:spcBef>
            </a:pPr>
            <a:endParaRPr lang="en-GB" sz="1800" b="0" i="0" dirty="0">
              <a:solidFill>
                <a:srgbClr val="C45911"/>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Bef>
                <a:spcPts val="1200"/>
              </a:spcBef>
            </a:pPr>
            <a:r>
              <a:rPr lang="en-GB" sz="1800" b="1" i="0" dirty="0">
                <a:solidFill>
                  <a:srgbClr val="C45911"/>
                </a:solidFill>
                <a:effectLst/>
                <a:latin typeface="Tahoma" panose="020B0604030504040204" pitchFamily="34" charset="0"/>
                <a:ea typeface="Tahoma" panose="020B0604030504040204" pitchFamily="34" charset="0"/>
                <a:cs typeface="Tahoma" panose="020B0604030504040204" pitchFamily="34" charset="0"/>
              </a:rPr>
              <a:t>1.2 Staffing </a:t>
            </a:r>
          </a:p>
          <a:p>
            <a:pPr>
              <a:lnSpc>
                <a:spcPct val="107000"/>
              </a:lnSpc>
              <a:spcBef>
                <a:spcPts val="1200"/>
              </a:spcBef>
              <a:spcAft>
                <a:spcPts val="800"/>
              </a:spcAft>
            </a:pPr>
            <a:r>
              <a:rPr lang="en-GB" sz="1800" b="0" i="0" dirty="0">
                <a:effectLst/>
                <a:latin typeface="Tahoma" panose="020B0604030504040204" pitchFamily="34" charset="0"/>
                <a:ea typeface="Tahoma" panose="020B0604030504040204" pitchFamily="34" charset="0"/>
                <a:cs typeface="Tahoma" panose="020B0604030504040204" pitchFamily="34" charset="0"/>
              </a:rPr>
              <a:t>Staff are enabled to deliver a high-quality,</a:t>
            </a:r>
            <a:r>
              <a:rPr lang="en-US" sz="1800" b="0" i="0" dirty="0">
                <a:effectLst/>
                <a:latin typeface="Tahoma" panose="020B0604030504040204" pitchFamily="34" charset="0"/>
                <a:ea typeface="Tahoma" panose="020B0604030504040204" pitchFamily="34" charset="0"/>
                <a:cs typeface="Tahoma" panose="020B0604030504040204" pitchFamily="34" charset="0"/>
              </a:rPr>
              <a:t> </a:t>
            </a:r>
            <a:r>
              <a:rPr lang="en-US" sz="1800" b="0" i="0" dirty="0" err="1">
                <a:effectLst/>
                <a:latin typeface="Tahoma" panose="020B0604030504040204" pitchFamily="34" charset="0"/>
                <a:ea typeface="Tahoma" panose="020B0604030504040204" pitchFamily="34" charset="0"/>
                <a:cs typeface="Tahoma" panose="020B0604030504040204" pitchFamily="34" charset="0"/>
              </a:rPr>
              <a:t>personalised</a:t>
            </a:r>
            <a:r>
              <a:rPr lang="en-US" sz="1800" b="0" i="0" dirty="0">
                <a:effectLst/>
                <a:latin typeface="Tahoma" panose="020B0604030504040204" pitchFamily="34" charset="0"/>
                <a:ea typeface="Tahoma" panose="020B0604030504040204" pitchFamily="34" charset="0"/>
                <a:cs typeface="Tahoma" panose="020B0604030504040204" pitchFamily="34" charset="0"/>
              </a:rPr>
              <a:t>, and responsive</a:t>
            </a:r>
            <a:r>
              <a:rPr lang="en-GB" sz="1800" b="0" i="0" dirty="0">
                <a:effectLst/>
                <a:latin typeface="Tahoma" panose="020B0604030504040204" pitchFamily="34" charset="0"/>
                <a:ea typeface="Tahoma" panose="020B0604030504040204" pitchFamily="34" charset="0"/>
                <a:cs typeface="Tahoma" panose="020B0604030504040204" pitchFamily="34" charset="0"/>
              </a:rPr>
              <a:t> service to achieve positive change and keep children and communities safe.</a:t>
            </a:r>
          </a:p>
          <a:p>
            <a:pPr>
              <a:lnSpc>
                <a:spcPct val="107000"/>
              </a:lnSpc>
              <a:spcBef>
                <a:spcPts val="1200"/>
              </a:spcBef>
              <a:spcAft>
                <a:spcPts val="800"/>
              </a:spcAft>
            </a:pPr>
            <a:r>
              <a:rPr lang="en-GB" sz="1800" b="0" i="0" dirty="0">
                <a:effectLst/>
                <a:latin typeface="Tahoma" panose="020B0604030504040204" pitchFamily="34" charset="0"/>
                <a:ea typeface="Tahoma" panose="020B0604030504040204" pitchFamily="34" charset="0"/>
                <a:cs typeface="Tahoma" panose="020B0604030504040204" pitchFamily="34" charset="0"/>
              </a:rPr>
              <a:t>1.2.1 Do staff and workload levels support staff to deliver a high-quality, </a:t>
            </a:r>
            <a:r>
              <a:rPr lang="en-US" sz="1800" b="0" i="0" dirty="0" err="1">
                <a:effectLst/>
                <a:latin typeface="Tahoma" panose="020B0604030504040204" pitchFamily="34" charset="0"/>
                <a:ea typeface="Tahoma" panose="020B0604030504040204" pitchFamily="34" charset="0"/>
                <a:cs typeface="Tahoma" panose="020B0604030504040204" pitchFamily="34" charset="0"/>
              </a:rPr>
              <a:t>personalised</a:t>
            </a:r>
            <a:r>
              <a:rPr lang="en-US" sz="1800" b="0" i="0" dirty="0">
                <a:effectLst/>
                <a:latin typeface="Tahoma" panose="020B0604030504040204" pitchFamily="34" charset="0"/>
                <a:ea typeface="Tahoma" panose="020B0604030504040204" pitchFamily="34" charset="0"/>
                <a:cs typeface="Tahoma" panose="020B0604030504040204" pitchFamily="34" charset="0"/>
              </a:rPr>
              <a:t>, and responsive </a:t>
            </a:r>
            <a:r>
              <a:rPr lang="en-GB" sz="1800" b="0" i="0" dirty="0">
                <a:effectLst/>
                <a:latin typeface="Tahoma" panose="020B0604030504040204" pitchFamily="34" charset="0"/>
                <a:ea typeface="Tahoma" panose="020B0604030504040204" pitchFamily="34" charset="0"/>
                <a:cs typeface="Tahoma" panose="020B0604030504040204" pitchFamily="34" charset="0"/>
              </a:rPr>
              <a:t>service to achieve positive change and keep children and communities safe?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effectLst/>
                <a:latin typeface="Tahoma" panose="020B0604030504040204" pitchFamily="34" charset="0"/>
                <a:ea typeface="Tahoma" panose="020B0604030504040204" pitchFamily="34" charset="0"/>
                <a:cs typeface="Tahoma" panose="020B0604030504040204" pitchFamily="34" charset="0"/>
              </a:rPr>
              <a:t>1.2.2 Do the skills and profile of staff support the delivery of a high-quality, </a:t>
            </a:r>
            <a:r>
              <a:rPr lang="en-US" sz="1800" b="0" i="0" dirty="0" err="1">
                <a:effectLst/>
                <a:latin typeface="Tahoma" panose="020B0604030504040204" pitchFamily="34" charset="0"/>
                <a:ea typeface="Tahoma" panose="020B0604030504040204" pitchFamily="34" charset="0"/>
                <a:cs typeface="Tahoma" panose="020B0604030504040204" pitchFamily="34" charset="0"/>
              </a:rPr>
              <a:t>personalised</a:t>
            </a:r>
            <a:r>
              <a:rPr lang="en-US" sz="1800" b="0" i="0" dirty="0">
                <a:effectLst/>
                <a:latin typeface="Tahoma" panose="020B0604030504040204" pitchFamily="34" charset="0"/>
                <a:ea typeface="Tahoma" panose="020B0604030504040204" pitchFamily="34" charset="0"/>
                <a:cs typeface="Tahoma" panose="020B0604030504040204" pitchFamily="34" charset="0"/>
              </a:rPr>
              <a:t>, and responsive </a:t>
            </a:r>
            <a:r>
              <a:rPr lang="en-GB" sz="1800" b="0" i="0" dirty="0">
                <a:effectLst/>
                <a:latin typeface="Tahoma" panose="020B0604030504040204" pitchFamily="34" charset="0"/>
                <a:ea typeface="Tahoma" panose="020B0604030504040204" pitchFamily="34" charset="0"/>
                <a:cs typeface="Tahoma" panose="020B0604030504040204" pitchFamily="34" charset="0"/>
              </a:rPr>
              <a:t>service to achieve positive change and keep children and communities safe?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effectLst/>
                <a:latin typeface="Tahoma" panose="020B0604030504040204" pitchFamily="34" charset="0"/>
                <a:ea typeface="Tahoma" panose="020B0604030504040204" pitchFamily="34" charset="0"/>
                <a:cs typeface="Tahoma" panose="020B0604030504040204" pitchFamily="34" charset="0"/>
              </a:rPr>
              <a:t>1.2.3 Does the oversight of work support high-quality delivery and professional development to achieve positive change and keep children and communities safe? </a:t>
            </a:r>
          </a:p>
          <a:p>
            <a:pPr>
              <a:lnSpc>
                <a:spcPct val="107000"/>
              </a:lnSpc>
              <a:spcBef>
                <a:spcPts val="1200"/>
              </a:spcBef>
            </a:pPr>
            <a:endParaRPr lang="en-GB" sz="1800" b="0" i="0" dirty="0">
              <a:solidFill>
                <a:srgbClr val="C45911"/>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Bef>
                <a:spcPts val="1200"/>
              </a:spcBef>
            </a:pPr>
            <a:r>
              <a:rPr lang="en-GB" sz="1800" b="1" i="0" dirty="0">
                <a:solidFill>
                  <a:srgbClr val="C45911"/>
                </a:solidFill>
                <a:effectLst/>
                <a:latin typeface="Tahoma" panose="020B0604030504040204" pitchFamily="34" charset="0"/>
                <a:ea typeface="Tahoma" panose="020B0604030504040204" pitchFamily="34" charset="0"/>
                <a:cs typeface="Tahoma" panose="020B0604030504040204" pitchFamily="34" charset="0"/>
              </a:rPr>
              <a:t>1.3 Partnerships and services </a:t>
            </a:r>
          </a:p>
          <a:p>
            <a:pPr>
              <a:lnSpc>
                <a:spcPct val="107000"/>
              </a:lnSpc>
              <a:spcBef>
                <a:spcPts val="1200"/>
              </a:spcBef>
              <a:spcAft>
                <a:spcPts val="800"/>
              </a:spcAft>
            </a:pPr>
            <a:r>
              <a:rPr lang="en-GB" sz="1800" b="0" i="0" dirty="0">
                <a:effectLst/>
                <a:latin typeface="Tahoma" panose="020B0604030504040204" pitchFamily="34" charset="0"/>
                <a:ea typeface="Tahoma" panose="020B0604030504040204" pitchFamily="34" charset="0"/>
                <a:cs typeface="Tahoma" panose="020B0604030504040204" pitchFamily="34" charset="0"/>
              </a:rPr>
              <a:t>A comprehensive range of high-quality,</a:t>
            </a:r>
            <a:r>
              <a:rPr lang="en-US" sz="1800" b="0" i="0" dirty="0">
                <a:effectLst/>
                <a:latin typeface="Tahoma" panose="020B0604030504040204" pitchFamily="34" charset="0"/>
                <a:ea typeface="Tahoma" panose="020B0604030504040204" pitchFamily="34" charset="0"/>
                <a:cs typeface="Tahoma" panose="020B0604030504040204" pitchFamily="34" charset="0"/>
              </a:rPr>
              <a:t> </a:t>
            </a:r>
            <a:r>
              <a:rPr lang="en-US" sz="1800" b="0" i="0" dirty="0" err="1">
                <a:effectLst/>
                <a:latin typeface="Tahoma" panose="020B0604030504040204" pitchFamily="34" charset="0"/>
                <a:ea typeface="Tahoma" panose="020B0604030504040204" pitchFamily="34" charset="0"/>
                <a:cs typeface="Tahoma" panose="020B0604030504040204" pitchFamily="34" charset="0"/>
              </a:rPr>
              <a:t>personalised</a:t>
            </a:r>
            <a:r>
              <a:rPr lang="en-US" sz="1800" b="0" i="0" dirty="0">
                <a:effectLst/>
                <a:latin typeface="Tahoma" panose="020B0604030504040204" pitchFamily="34" charset="0"/>
                <a:ea typeface="Tahoma" panose="020B0604030504040204" pitchFamily="34" charset="0"/>
                <a:cs typeface="Tahoma" panose="020B0604030504040204" pitchFamily="34" charset="0"/>
              </a:rPr>
              <a:t>, and responsive</a:t>
            </a:r>
            <a:r>
              <a:rPr lang="en-GB" sz="1800" b="0" i="0" dirty="0">
                <a:effectLst/>
                <a:latin typeface="Tahoma" panose="020B0604030504040204" pitchFamily="34" charset="0"/>
                <a:ea typeface="Tahoma" panose="020B0604030504040204" pitchFamily="34" charset="0"/>
                <a:cs typeface="Tahoma" panose="020B0604030504040204" pitchFamily="34" charset="0"/>
              </a:rPr>
              <a:t> services are in place, achieving positive change and keeping children and communities safe.</a:t>
            </a:r>
            <a:r>
              <a:rPr lang="en-GB" sz="1800" b="0" i="0" dirty="0">
                <a:solidFill>
                  <a:srgbClr val="FFFFFF"/>
                </a:solidFill>
                <a:effectLst/>
                <a:latin typeface="Tahoma" panose="020B0604030504040204" pitchFamily="34" charset="0"/>
                <a:ea typeface="Tahoma" panose="020B0604030504040204" pitchFamily="34" charset="0"/>
                <a:cs typeface="Tahoma" panose="020B0604030504040204" pitchFamily="34" charset="0"/>
              </a:rPr>
              <a:t> </a:t>
            </a:r>
            <a:endParaRPr lang="en-GB" sz="1800" b="0" i="0" dirty="0">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Bef>
                <a:spcPts val="1200"/>
              </a:spcBef>
              <a:spcAft>
                <a:spcPts val="800"/>
              </a:spcAft>
            </a:pPr>
            <a:r>
              <a:rPr lang="en-GB" sz="1800" b="0" i="0" dirty="0">
                <a:effectLst/>
                <a:latin typeface="Tahoma" panose="020B0604030504040204" pitchFamily="34" charset="0"/>
                <a:ea typeface="Tahoma" panose="020B0604030504040204" pitchFamily="34" charset="0"/>
                <a:cs typeface="Tahoma" panose="020B0604030504040204" pitchFamily="34" charset="0"/>
              </a:rPr>
              <a:t>1.3.1 Does the </a:t>
            </a:r>
            <a:r>
              <a:rPr lang="en-GB" sz="1800" b="0" i="0" dirty="0" err="1">
                <a:effectLst/>
                <a:latin typeface="Tahoma" panose="020B0604030504040204" pitchFamily="34" charset="0"/>
                <a:ea typeface="Tahoma" panose="020B0604030504040204" pitchFamily="34" charset="0"/>
                <a:cs typeface="Tahoma" panose="020B0604030504040204" pitchFamily="34" charset="0"/>
              </a:rPr>
              <a:t>YJS</a:t>
            </a:r>
            <a:r>
              <a:rPr lang="en-GB" sz="1800" b="0" i="0" dirty="0">
                <a:effectLst/>
                <a:latin typeface="Tahoma" panose="020B0604030504040204" pitchFamily="34" charset="0"/>
                <a:ea typeface="Tahoma" panose="020B0604030504040204" pitchFamily="34" charset="0"/>
                <a:cs typeface="Tahoma" panose="020B0604030504040204" pitchFamily="34" charset="0"/>
              </a:rPr>
              <a:t> have a comprehensive and up-to-date analysis of the profile of children that it uses to deliver well-targeted services?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effectLst/>
                <a:latin typeface="Tahoma" panose="020B0604030504040204" pitchFamily="34" charset="0"/>
                <a:ea typeface="Tahoma" panose="020B0604030504040204" pitchFamily="34" charset="0"/>
                <a:cs typeface="Tahoma" panose="020B0604030504040204" pitchFamily="34" charset="0"/>
              </a:rPr>
              <a:t>1.3.2 Does the </a:t>
            </a:r>
            <a:r>
              <a:rPr lang="en-GB" sz="1800" b="0" i="0" dirty="0" err="1">
                <a:effectLst/>
                <a:latin typeface="Tahoma" panose="020B0604030504040204" pitchFamily="34" charset="0"/>
                <a:ea typeface="Tahoma" panose="020B0604030504040204" pitchFamily="34" charset="0"/>
                <a:cs typeface="Tahoma" panose="020B0604030504040204" pitchFamily="34" charset="0"/>
              </a:rPr>
              <a:t>YJS</a:t>
            </a:r>
            <a:r>
              <a:rPr lang="en-GB" sz="1800" b="0" i="0" dirty="0">
                <a:effectLst/>
                <a:latin typeface="Tahoma" panose="020B0604030504040204" pitchFamily="34" charset="0"/>
                <a:ea typeface="Tahoma" panose="020B0604030504040204" pitchFamily="34" charset="0"/>
                <a:cs typeface="Tahoma" panose="020B0604030504040204" pitchFamily="34" charset="0"/>
              </a:rPr>
              <a:t> partnership provide the volume, range, and quality of services and interventions required to meet the individual needs of all children?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effectLst/>
                <a:latin typeface="Tahoma" panose="020B0604030504040204" pitchFamily="34" charset="0"/>
                <a:ea typeface="Tahoma" panose="020B0604030504040204" pitchFamily="34" charset="0"/>
                <a:cs typeface="Tahoma" panose="020B0604030504040204" pitchFamily="34" charset="0"/>
              </a:rPr>
              <a:t>1.3.3 Are arrangements with statutory partners, providers and other agencies established, maintained and used effectively to deliver high-quality, </a:t>
            </a:r>
            <a:r>
              <a:rPr lang="en-US" sz="1800" b="0" i="0" dirty="0" err="1">
                <a:effectLst/>
                <a:latin typeface="Tahoma" panose="020B0604030504040204" pitchFamily="34" charset="0"/>
                <a:ea typeface="Tahoma" panose="020B0604030504040204" pitchFamily="34" charset="0"/>
                <a:cs typeface="Tahoma" panose="020B0604030504040204" pitchFamily="34" charset="0"/>
              </a:rPr>
              <a:t>personalised</a:t>
            </a:r>
            <a:r>
              <a:rPr lang="en-US" sz="1800" b="0" i="0" dirty="0">
                <a:effectLst/>
                <a:latin typeface="Tahoma" panose="020B0604030504040204" pitchFamily="34" charset="0"/>
                <a:ea typeface="Tahoma" panose="020B0604030504040204" pitchFamily="34" charset="0"/>
                <a:cs typeface="Tahoma" panose="020B0604030504040204" pitchFamily="34" charset="0"/>
              </a:rPr>
              <a:t>, and responsive</a:t>
            </a:r>
            <a:r>
              <a:rPr lang="en-GB" sz="1800" b="0" i="0" dirty="0">
                <a:effectLst/>
                <a:latin typeface="Tahoma" panose="020B0604030504040204" pitchFamily="34" charset="0"/>
                <a:ea typeface="Tahoma" panose="020B0604030504040204" pitchFamily="34" charset="0"/>
                <a:cs typeface="Tahoma" panose="020B0604030504040204" pitchFamily="34" charset="0"/>
              </a:rPr>
              <a:t> services? </a:t>
            </a:r>
          </a:p>
          <a:p>
            <a:endParaRPr lang="en-GB" dirty="0"/>
          </a:p>
          <a:p>
            <a:r>
              <a:rPr lang="en-GB" dirty="0"/>
              <a:t>Under each key question is  a series of </a:t>
            </a:r>
            <a:r>
              <a:rPr lang="en-GB" b="1" dirty="0"/>
              <a:t>prompt questions </a:t>
            </a:r>
            <a:r>
              <a:rPr lang="en-GB" dirty="0"/>
              <a:t>inspectors will seek to explore and find evidence of during each inspection.  Detail of these and the evidence explored for them is contained in the inspectorate’s youth rules and guidance.  We suggest the board and board members, partners and all managers within the </a:t>
            </a:r>
            <a:r>
              <a:rPr lang="en-GB" dirty="0" err="1"/>
              <a:t>YJS</a:t>
            </a:r>
            <a:r>
              <a:rPr lang="en-GB" dirty="0"/>
              <a:t> read and are familiar with these.</a:t>
            </a:r>
          </a:p>
          <a:p>
            <a:r>
              <a:rPr lang="en-GB" dirty="0"/>
              <a:t>There is a very strong emphasis upon </a:t>
            </a:r>
            <a:r>
              <a:rPr lang="en-GB" b="1" dirty="0"/>
              <a:t>the role </a:t>
            </a:r>
            <a:r>
              <a:rPr lang="en-GB" dirty="0"/>
              <a:t>of the </a:t>
            </a:r>
            <a:r>
              <a:rPr lang="en-GB" b="1" dirty="0"/>
              <a:t>partnership </a:t>
            </a:r>
            <a:r>
              <a:rPr lang="en-GB" dirty="0"/>
              <a:t>and the </a:t>
            </a:r>
            <a:r>
              <a:rPr lang="en-GB" b="1" dirty="0"/>
              <a:t>role</a:t>
            </a:r>
            <a:r>
              <a:rPr lang="en-GB" dirty="0"/>
              <a:t> of the </a:t>
            </a:r>
            <a:r>
              <a:rPr lang="en-GB" b="1" dirty="0"/>
              <a:t>management board  across both types of inspection.  </a:t>
            </a:r>
            <a:r>
              <a:rPr lang="en-GB" b="0" dirty="0"/>
              <a:t>And the board and partners need to ensure they understand this.  </a:t>
            </a:r>
          </a:p>
          <a:p>
            <a:endParaRPr lang="en-GB" b="0" dirty="0"/>
          </a:p>
          <a:p>
            <a:endParaRPr lang="en-GB" b="1"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5D0A5E7-512D-468C-8469-F7A936FEB5B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562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The evidence for these standards is qualitative and the rules and guidance outline what evidence could contribute to our inspection findings.</a:t>
            </a:r>
          </a:p>
          <a:p>
            <a:endParaRPr lang="en-GB" b="1" dirty="0"/>
          </a:p>
          <a:p>
            <a:r>
              <a:rPr lang="en-GB" b="0" dirty="0"/>
              <a:t>In our inspections of youth justice work with children and victims (</a:t>
            </a:r>
            <a:r>
              <a:rPr lang="en-GB" b="0" dirty="0" err="1"/>
              <a:t>IYJWCV</a:t>
            </a:r>
            <a:r>
              <a:rPr lang="en-GB" b="0" dirty="0"/>
              <a:t>) these organisational arrangement standards are considered through </a:t>
            </a:r>
            <a:r>
              <a:rPr lang="en-GB" b="1" dirty="0"/>
              <a:t>the lens of the work that is being delivered with children and victims.</a:t>
            </a:r>
          </a:p>
          <a:p>
            <a:r>
              <a:rPr lang="en-GB" b="0" dirty="0"/>
              <a:t>In our inspections of youth justice services (</a:t>
            </a:r>
            <a:r>
              <a:rPr lang="en-GB" b="0" dirty="0" err="1"/>
              <a:t>IYJS</a:t>
            </a:r>
            <a:r>
              <a:rPr lang="en-GB" b="0" dirty="0"/>
              <a:t>) these standards are </a:t>
            </a:r>
            <a:r>
              <a:rPr lang="en-GB" b="1" dirty="0"/>
              <a:t>inspected </a:t>
            </a:r>
            <a:r>
              <a:rPr lang="en-GB" b="0" dirty="0"/>
              <a:t>and </a:t>
            </a:r>
            <a:r>
              <a:rPr lang="en-GB" b="1" dirty="0"/>
              <a:t>rated.  Decision rules and guidance apply for partnerships and services and leadership and governance.</a:t>
            </a:r>
          </a:p>
          <a:p>
            <a:endParaRPr lang="en-GB" b="1" dirty="0"/>
          </a:p>
          <a:p>
            <a:endParaRPr lang="en-GB" dirty="0"/>
          </a:p>
        </p:txBody>
      </p:sp>
      <p:sp>
        <p:nvSpPr>
          <p:cNvPr id="4" name="Slide Number Placeholder 3"/>
          <p:cNvSpPr>
            <a:spLocks noGrp="1"/>
          </p:cNvSpPr>
          <p:nvPr>
            <p:ph type="sldNum" sz="quarter" idx="5"/>
          </p:nvPr>
        </p:nvSpPr>
        <p:spPr/>
        <p:txBody>
          <a:bodyPr/>
          <a:lstStyle/>
          <a:p>
            <a:fld id="{46630FB9-110B-418D-B95A-4E3CE7EC028D}" type="slidenum">
              <a:rPr lang="en-GB" smtClean="0"/>
              <a:t>12</a:t>
            </a:fld>
            <a:endParaRPr lang="en-GB"/>
          </a:p>
        </p:txBody>
      </p:sp>
    </p:spTree>
    <p:extLst>
      <p:ext uri="{BB962C8B-B14F-4D97-AF65-F5344CB8AC3E}">
        <p14:creationId xmlns:p14="http://schemas.microsoft.com/office/powerpoint/2010/main" val="3663066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GB" sz="1800" b="0" kern="0" dirty="0">
                <a:solidFill>
                  <a:srgbClr val="C45911"/>
                </a:solidFill>
                <a:effectLst/>
                <a:latin typeface="Tahoma" panose="020B0604030504040204" pitchFamily="34" charset="0"/>
                <a:ea typeface="Times New Roman" panose="02020603050405020304" pitchFamily="18" charset="0"/>
                <a:cs typeface="Times New Roman" panose="02020603050405020304" pitchFamily="18" charset="0"/>
              </a:rPr>
              <a:t>Domain two: work with children:</a:t>
            </a:r>
          </a:p>
          <a:p>
            <a:pPr>
              <a:lnSpc>
                <a:spcPct val="107000"/>
              </a:lnSpc>
              <a:spcBef>
                <a:spcPts val="1200"/>
              </a:spcBef>
            </a:pPr>
            <a:endParaRPr lang="en-GB" sz="1800" b="0" kern="0" dirty="0">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endParaRPr>
          </a:p>
          <a:p>
            <a:pPr>
              <a:lnSpc>
                <a:spcPct val="107000"/>
              </a:lnSpc>
              <a:spcBef>
                <a:spcPts val="1200"/>
              </a:spcBef>
              <a:spcAft>
                <a:spcPts val="800"/>
              </a:spcAft>
            </a:pPr>
            <a:r>
              <a:rPr lang="en-GB" sz="1800" b="0" kern="1600" dirty="0">
                <a:effectLst/>
                <a:latin typeface="Tahoma" panose="020B0604030504040204" pitchFamily="34" charset="0"/>
                <a:ea typeface="Times New Roman" panose="02020603050405020304" pitchFamily="18" charset="0"/>
                <a:cs typeface="Arial" panose="020B0604020202020204" pitchFamily="34" charset="0"/>
              </a:rPr>
              <a:t>This domain covers work with children across all areas of the </a:t>
            </a:r>
            <a:r>
              <a:rPr lang="en-GB" sz="1800" b="0" kern="1600" dirty="0" err="1">
                <a:effectLst/>
                <a:latin typeface="Tahoma" panose="020B0604030504040204" pitchFamily="34" charset="0"/>
                <a:ea typeface="Times New Roman" panose="02020603050405020304" pitchFamily="18" charset="0"/>
                <a:cs typeface="Arial" panose="020B0604020202020204" pitchFamily="34" charset="0"/>
              </a:rPr>
              <a:t>YJS’s</a:t>
            </a:r>
            <a:r>
              <a:rPr lang="en-GB" sz="1800" b="0" kern="1600" dirty="0">
                <a:effectLst/>
                <a:latin typeface="Tahoma" panose="020B0604030504040204" pitchFamily="34" charset="0"/>
                <a:ea typeface="Times New Roman" panose="02020603050405020304" pitchFamily="18" charset="0"/>
                <a:cs typeface="Arial" panose="020B0604020202020204" pitchFamily="34" charset="0"/>
              </a:rPr>
              <a:t> delivery, including out-of-court disposals, court disposals, bail, and remand and resettlement. </a:t>
            </a:r>
            <a:endParaRPr lang="en-GB" sz="1800" b="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spcAft>
                <a:spcPts val="800"/>
              </a:spcAft>
            </a:pPr>
            <a:r>
              <a:rPr lang="en-GB" sz="1800" b="0" kern="1600" dirty="0">
                <a:effectLst/>
                <a:latin typeface="Tahoma" panose="020B0604030504040204" pitchFamily="34" charset="0"/>
                <a:ea typeface="Times New Roman" panose="02020603050405020304" pitchFamily="18" charset="0"/>
                <a:cs typeface="Arial" panose="020B0604020202020204" pitchFamily="34" charset="0"/>
              </a:rPr>
              <a:t>These standards are inspected and rated in </a:t>
            </a:r>
            <a:r>
              <a:rPr lang="en-GB" sz="1800" b="0" kern="1600" dirty="0" err="1">
                <a:effectLst/>
                <a:latin typeface="Tahoma" panose="020B0604030504040204" pitchFamily="34" charset="0"/>
                <a:ea typeface="Times New Roman" panose="02020603050405020304" pitchFamily="18" charset="0"/>
                <a:cs typeface="Arial" panose="020B0604020202020204" pitchFamily="34" charset="0"/>
              </a:rPr>
              <a:t>IYJWCV</a:t>
            </a:r>
            <a:r>
              <a:rPr lang="en-GB" sz="1800" b="0" kern="1600" dirty="0">
                <a:effectLst/>
                <a:latin typeface="Tahoma" panose="020B0604030504040204" pitchFamily="34" charset="0"/>
                <a:ea typeface="Times New Roman" panose="02020603050405020304" pitchFamily="18" charset="0"/>
                <a:cs typeface="Arial" panose="020B0604020202020204" pitchFamily="34" charset="0"/>
              </a:rPr>
              <a:t> and </a:t>
            </a:r>
            <a:r>
              <a:rPr lang="en-GB" sz="1800" b="0" kern="1600" dirty="0" err="1">
                <a:effectLst/>
                <a:latin typeface="Tahoma" panose="020B0604030504040204" pitchFamily="34" charset="0"/>
                <a:ea typeface="Times New Roman" panose="02020603050405020304" pitchFamily="18" charset="0"/>
                <a:cs typeface="Arial" panose="020B0604020202020204" pitchFamily="34" charset="0"/>
              </a:rPr>
              <a:t>IYJS</a:t>
            </a:r>
            <a:r>
              <a:rPr lang="en-GB" sz="1800" b="0" kern="1600" dirty="0">
                <a:effectLst/>
                <a:latin typeface="Tahoma" panose="020B0604030504040204" pitchFamily="34" charset="0"/>
                <a:ea typeface="Times New Roman" panose="02020603050405020304" pitchFamily="18" charset="0"/>
                <a:cs typeface="Arial" panose="020B0604020202020204" pitchFamily="34" charset="0"/>
              </a:rPr>
              <a:t> inspections.   The standard and key questions are:</a:t>
            </a:r>
          </a:p>
          <a:p>
            <a:pPr>
              <a:lnSpc>
                <a:spcPct val="107000"/>
              </a:lnSpc>
              <a:spcBef>
                <a:spcPts val="1200"/>
              </a:spcBef>
              <a:spcAft>
                <a:spcPts val="800"/>
              </a:spcAft>
            </a:pPr>
            <a:endParaRPr lang="en-GB" sz="1800" b="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pPr>
            <a:r>
              <a:rPr lang="en-GB" sz="1800" b="1" i="0" dirty="0">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rPr>
              <a:t>2.1 Assessing </a:t>
            </a:r>
          </a:p>
          <a:p>
            <a:pPr>
              <a:lnSpc>
                <a:spcPct val="107000"/>
              </a:lnSpc>
              <a:spcBef>
                <a:spcPts val="1200"/>
              </a:spcBef>
              <a:spcAft>
                <a:spcPts val="800"/>
              </a:spcAft>
            </a:pPr>
            <a:r>
              <a:rPr lang="en-GB" sz="1800" b="0" i="0" dirty="0">
                <a:effectLst/>
                <a:latin typeface="Tahoma" panose="020B0604030504040204" pitchFamily="34" charset="0"/>
                <a:ea typeface="Calibri" panose="020F0502020204030204" pitchFamily="34" charset="0"/>
                <a:cs typeface="Arial" panose="020B0604020202020204" pitchFamily="34" charset="0"/>
              </a:rPr>
              <a:t>Assessing is well-informed and personalised, effectively analysing how to achieve positive change and keep children and communities safe. </a:t>
            </a:r>
            <a:endParaRPr lang="en-GB" sz="1800" b="0" i="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spcAft>
                <a:spcPts val="800"/>
              </a:spcAft>
            </a:pPr>
            <a:r>
              <a:rPr lang="en-GB" sz="1800" b="0" i="0" dirty="0">
                <a:effectLst/>
                <a:latin typeface="Tahoma" panose="020B0604030504040204" pitchFamily="34" charset="0"/>
                <a:ea typeface="Calibri" panose="020F0502020204030204" pitchFamily="34" charset="0"/>
                <a:cs typeface="Arial" panose="020B0604020202020204" pitchFamily="34" charset="0"/>
              </a:rPr>
              <a:t>2.1.1 Does assessing sufficiently analyse how to achieve positive change for the child? </a:t>
            </a:r>
            <a:endParaRPr lang="en-GB" sz="1800" b="0" i="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effectLst/>
                <a:latin typeface="Tahoma" panose="020B0604030504040204" pitchFamily="34" charset="0"/>
                <a:ea typeface="Calibri" panose="020F0502020204030204" pitchFamily="34" charset="0"/>
                <a:cs typeface="Arial" panose="020B0604020202020204" pitchFamily="34" charset="0"/>
              </a:rPr>
              <a:t>2.1.2 Does assessing sufficiently analyse how to achieve safety for the child and the community?</a:t>
            </a:r>
            <a:endParaRPr lang="en-GB" sz="1800" b="0" i="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pPr>
            <a:endParaRPr lang="en-GB" sz="1800" b="0" i="0" dirty="0">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endParaRPr>
          </a:p>
          <a:p>
            <a:pPr>
              <a:lnSpc>
                <a:spcPct val="107000"/>
              </a:lnSpc>
              <a:spcBef>
                <a:spcPts val="1200"/>
              </a:spcBef>
            </a:pPr>
            <a:r>
              <a:rPr lang="en-GB" sz="1800" b="1" i="0" dirty="0">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rPr>
              <a:t>2.2 Planning</a:t>
            </a:r>
          </a:p>
          <a:p>
            <a:pPr>
              <a:lnSpc>
                <a:spcPct val="107000"/>
              </a:lnSpc>
              <a:spcBef>
                <a:spcPts val="1200"/>
              </a:spcBef>
              <a:spcAft>
                <a:spcPts val="800"/>
              </a:spcAft>
            </a:pPr>
            <a:r>
              <a:rPr lang="en-GB" sz="1800" b="0" i="0" dirty="0">
                <a:effectLst/>
                <a:latin typeface="Tahoma" panose="020B0604030504040204" pitchFamily="34" charset="0"/>
                <a:ea typeface="Calibri" panose="020F0502020204030204" pitchFamily="34" charset="0"/>
                <a:cs typeface="Arial" panose="020B0604020202020204" pitchFamily="34" charset="0"/>
              </a:rPr>
              <a:t>Planning is well-informed, holistic and personalised, focusing on how to achieve positive change and keep children and communities safe.</a:t>
            </a:r>
            <a:endParaRPr lang="en-GB" sz="1800" b="0" i="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spcAft>
                <a:spcPts val="800"/>
              </a:spcAft>
            </a:pPr>
            <a:r>
              <a:rPr lang="en-GB" sz="1800" b="0" i="0" dirty="0">
                <a:effectLst/>
                <a:latin typeface="Tahoma" panose="020B0604030504040204" pitchFamily="34" charset="0"/>
                <a:ea typeface="Calibri" panose="020F0502020204030204" pitchFamily="34" charset="0"/>
                <a:cs typeface="Arial" panose="020B0604020202020204" pitchFamily="34" charset="0"/>
              </a:rPr>
              <a:t>2.2.1 Does planning focus sufficiently on how to achieve positive change for the child? </a:t>
            </a:r>
            <a:endParaRPr lang="en-GB" sz="1800" b="0" i="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dirty="0">
                <a:effectLst/>
                <a:latin typeface="Tahoma" panose="020B0604030504040204" pitchFamily="34" charset="0"/>
                <a:ea typeface="Calibri" panose="020F0502020204030204" pitchFamily="34" charset="0"/>
                <a:cs typeface="Arial" panose="020B0604020202020204" pitchFamily="34" charset="0"/>
              </a:rPr>
              <a:t>2.2.2 Does planning focus sufficiently on how to keep the child and community safe?</a:t>
            </a:r>
            <a:endParaRPr lang="en-GB" sz="1800" b="0" i="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pPr>
            <a:endParaRPr lang="en-GB" sz="1800" b="1" i="0" dirty="0">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endParaRPr>
          </a:p>
          <a:p>
            <a:pPr>
              <a:lnSpc>
                <a:spcPct val="107000"/>
              </a:lnSpc>
              <a:spcBef>
                <a:spcPts val="1200"/>
              </a:spcBef>
            </a:pPr>
            <a:r>
              <a:rPr lang="en-GB" sz="1800" b="1" i="0" dirty="0">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rPr>
              <a:t>2.3 Delivery </a:t>
            </a:r>
          </a:p>
          <a:p>
            <a:pPr>
              <a:lnSpc>
                <a:spcPct val="107000"/>
              </a:lnSpc>
              <a:spcBef>
                <a:spcPts val="1200"/>
              </a:spcBef>
              <a:spcAft>
                <a:spcPts val="800"/>
              </a:spcAft>
            </a:pPr>
            <a:r>
              <a:rPr lang="en-GB" sz="1800" b="0" i="0" dirty="0">
                <a:effectLst/>
                <a:latin typeface="Tahoma" panose="020B0604030504040204" pitchFamily="34" charset="0"/>
                <a:ea typeface="Calibri" panose="020F0502020204030204" pitchFamily="34" charset="0"/>
                <a:cs typeface="Arial" panose="020B0604020202020204" pitchFamily="34" charset="0"/>
              </a:rPr>
              <a:t>High-quality, well-focused, personalised, and coordinated services are delivered, achieving positive change and keeping children and communities safe. </a:t>
            </a:r>
            <a:endParaRPr lang="en-GB" sz="1800" b="0" i="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spcAft>
                <a:spcPts val="800"/>
              </a:spcAft>
            </a:pPr>
            <a:r>
              <a:rPr lang="en-GB" sz="1800" b="0" i="0" dirty="0">
                <a:effectLst/>
                <a:latin typeface="Tahoma" panose="020B0604030504040204" pitchFamily="34" charset="0"/>
                <a:ea typeface="Calibri" panose="020F0502020204030204" pitchFamily="34" charset="0"/>
                <a:cs typeface="Arial" panose="020B0604020202020204" pitchFamily="34" charset="0"/>
              </a:rPr>
              <a:t>2.3.1 Does the delivery of well-focused, personalised and coordinated services achieve positive change for the child? </a:t>
            </a:r>
            <a:endParaRPr lang="en-GB" sz="1800" b="0" i="0" dirty="0">
              <a:effectLst/>
              <a:latin typeface="Calibri" panose="020F0502020204030204" pitchFamily="34" charset="0"/>
              <a:ea typeface="Calibri" panose="020F0502020204030204" pitchFamily="34" charset="0"/>
              <a:cs typeface="Arial" panose="020B0604020202020204" pitchFamily="34" charset="0"/>
            </a:endParaRPr>
          </a:p>
          <a:p>
            <a:r>
              <a:rPr lang="en-GB" sz="1800" b="0" i="0" dirty="0">
                <a:effectLst/>
                <a:latin typeface="Tahoma" panose="020B0604030504040204" pitchFamily="34" charset="0"/>
                <a:ea typeface="Calibri" panose="020F0502020204030204" pitchFamily="34" charset="0"/>
              </a:rPr>
              <a:t>2.3.2 Does the delivery of well-focused, personalised, and coordinated services achieve safety for the child and the community? </a:t>
            </a:r>
          </a:p>
          <a:p>
            <a:endParaRPr lang="en-GB" sz="1800" b="0" i="0" dirty="0">
              <a:effectLst/>
              <a:latin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Under each key question is  a series of </a:t>
            </a:r>
            <a:r>
              <a:rPr lang="en-GB" b="1" dirty="0"/>
              <a:t>prompt questions </a:t>
            </a:r>
            <a:r>
              <a:rPr lang="en-GB" dirty="0"/>
              <a:t>inspectors will seek to explore and find evidence of during each inspection.  Detail of these, alongside the key questions, and the evidence expected is contained in the inspectorate’s youth case assessment rules and guidance (</a:t>
            </a:r>
            <a:r>
              <a:rPr lang="en-GB" dirty="0" err="1"/>
              <a:t>CARaG</a:t>
            </a:r>
            <a:r>
              <a:rPr lang="en-GB" dirty="0"/>
              <a:t>).  </a:t>
            </a:r>
            <a:endParaRPr lang="en-GB" b="0" i="0"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5D0A5E7-512D-468C-8469-F7A936FEB5B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1164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630FB9-110B-418D-B95A-4E3CE7EC028D}" type="slidenum">
              <a:rPr lang="en-GB" smtClean="0"/>
              <a:t>14</a:t>
            </a:fld>
            <a:endParaRPr lang="en-GB"/>
          </a:p>
        </p:txBody>
      </p:sp>
    </p:spTree>
    <p:extLst>
      <p:ext uri="{BB962C8B-B14F-4D97-AF65-F5344CB8AC3E}">
        <p14:creationId xmlns:p14="http://schemas.microsoft.com/office/powerpoint/2010/main" val="4230319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630FB9-110B-418D-B95A-4E3CE7EC028D}" type="slidenum">
              <a:rPr lang="en-GB" smtClean="0"/>
              <a:t>15</a:t>
            </a:fld>
            <a:endParaRPr lang="en-GB"/>
          </a:p>
        </p:txBody>
      </p:sp>
    </p:spTree>
    <p:extLst>
      <p:ext uri="{BB962C8B-B14F-4D97-AF65-F5344CB8AC3E}">
        <p14:creationId xmlns:p14="http://schemas.microsoft.com/office/powerpoint/2010/main" val="3340822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inspectorate suggest the </a:t>
            </a:r>
            <a:r>
              <a:rPr lang="en-GB" dirty="0" err="1"/>
              <a:t>YJS</a:t>
            </a:r>
            <a:r>
              <a:rPr lang="en-GB" dirty="0"/>
              <a:t> reviews the key and prompt questions and the </a:t>
            </a:r>
            <a:r>
              <a:rPr lang="en-GB" dirty="0" err="1"/>
              <a:t>CARaG</a:t>
            </a:r>
            <a:r>
              <a:rPr lang="en-GB" dirty="0"/>
              <a:t> in detail with all staff, volunteers and partnership staff to ensure they are familiar with these and understand what work with children will be inspected against.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ahoma" panose="020B0604030504040204" pitchFamily="34" charset="0"/>
                <a:ea typeface="Calibri" panose="020F0502020204030204" pitchFamily="34" charset="0"/>
                <a:cs typeface="Tahoma" panose="020B0604030504040204" pitchFamily="34" charset="0"/>
              </a:rPr>
              <a:t>For domain two standards, there are two key questions in each standard. Each key question is integral to effective case practice, and inspectors need to give sufficient attention to both of them. Under each key question is a set of prompt questions, which influence judgements in individual cases about whether the key questions have been met. The rating that can be achieved for each standard is set at the lowest score achieved at key question level. </a:t>
            </a:r>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ahoma" panose="020B0604030504040204" pitchFamily="34" charset="0"/>
                <a:ea typeface="Calibri" panose="020F0502020204030204" pitchFamily="34" charset="0"/>
                <a:cs typeface="Tahoma" panose="020B0604030504040204" pitchFamily="34" charset="0"/>
              </a:rPr>
              <a:t>The inspection inspects a sample of work delivered to children against the following three standards: assessing, planning, and delivery. For each of these standards, inspectors answer key questions about different aspects of quality, including whether there was sufficient analysis of the factors related to achieving positive change for the child; and whether enough was done to keep the child and community safe.  Sometimes the questions may feel repetitive – but remember they are looking at assessing, planning and delivery – so are distinctly different in each.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Tahoma" panose="020B0604030504040204" pitchFamily="34" charset="0"/>
              <a:ea typeface="Calibri" panose="020F050202020403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ahoma" panose="020B0604030504040204" pitchFamily="34" charset="0"/>
                <a:ea typeface="Calibri" panose="020F0502020204030204" pitchFamily="34" charset="0"/>
                <a:cs typeface="Tahoma" panose="020B0604030504040204" pitchFamily="34" charset="0"/>
              </a:rPr>
              <a:t> </a:t>
            </a:r>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46630FB9-110B-418D-B95A-4E3CE7EC028D}" type="slidenum">
              <a:rPr lang="en-GB" smtClean="0"/>
              <a:t>16</a:t>
            </a:fld>
            <a:endParaRPr lang="en-GB"/>
          </a:p>
        </p:txBody>
      </p:sp>
    </p:spTree>
    <p:extLst>
      <p:ext uri="{BB962C8B-B14F-4D97-AF65-F5344CB8AC3E}">
        <p14:creationId xmlns:p14="http://schemas.microsoft.com/office/powerpoint/2010/main" val="3964384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1200"/>
              </a:spcBef>
            </a:pPr>
            <a:r>
              <a:rPr lang="en-GB" sz="1800" b="0" i="0" kern="0" dirty="0">
                <a:solidFill>
                  <a:srgbClr val="C45911"/>
                </a:solidFill>
                <a:effectLst/>
                <a:latin typeface="Tahoma" panose="020B0604030504040204" pitchFamily="34" charset="0"/>
                <a:ea typeface="Times New Roman" panose="02020603050405020304" pitchFamily="18" charset="0"/>
                <a:cs typeface="Times New Roman" panose="02020603050405020304" pitchFamily="18" charset="0"/>
              </a:rPr>
              <a:t>Victims</a:t>
            </a:r>
            <a:endParaRPr lang="en-GB" sz="1800" b="0" i="0" kern="0" dirty="0">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endParaRPr>
          </a:p>
          <a:p>
            <a:pPr>
              <a:lnSpc>
                <a:spcPct val="107000"/>
              </a:lnSpc>
              <a:spcBef>
                <a:spcPts val="1200"/>
              </a:spcBef>
              <a:spcAft>
                <a:spcPts val="800"/>
              </a:spcAft>
            </a:pPr>
            <a:r>
              <a:rPr lang="en-GB" sz="1800" b="0" i="0" kern="1600" dirty="0">
                <a:effectLst/>
                <a:latin typeface="Tahoma" panose="020B0604030504040204" pitchFamily="34" charset="0"/>
                <a:ea typeface="Times New Roman" panose="02020603050405020304" pitchFamily="18" charset="0"/>
                <a:cs typeface="Arial" panose="020B0604020202020204" pitchFamily="34" charset="0"/>
              </a:rPr>
              <a:t>This standard is inspected and rated in </a:t>
            </a:r>
            <a:r>
              <a:rPr lang="en-GB" sz="1800" b="0" i="0" kern="1600" dirty="0" err="1">
                <a:effectLst/>
                <a:latin typeface="Tahoma" panose="020B0604030504040204" pitchFamily="34" charset="0"/>
                <a:ea typeface="Times New Roman" panose="02020603050405020304" pitchFamily="18" charset="0"/>
                <a:cs typeface="Arial" panose="020B0604020202020204" pitchFamily="34" charset="0"/>
              </a:rPr>
              <a:t>IYJWCV</a:t>
            </a:r>
            <a:r>
              <a:rPr lang="en-GB" sz="1800" b="0" i="0" kern="1600" dirty="0">
                <a:effectLst/>
                <a:latin typeface="Tahoma" panose="020B0604030504040204" pitchFamily="34" charset="0"/>
                <a:ea typeface="Times New Roman" panose="02020603050405020304" pitchFamily="18" charset="0"/>
                <a:cs typeface="Arial" panose="020B0604020202020204" pitchFamily="34" charset="0"/>
              </a:rPr>
              <a:t> and </a:t>
            </a:r>
            <a:r>
              <a:rPr lang="en-GB" sz="1800" b="0" i="0" kern="1600" dirty="0" err="1">
                <a:effectLst/>
                <a:latin typeface="Tahoma" panose="020B0604030504040204" pitchFamily="34" charset="0"/>
                <a:ea typeface="Times New Roman" panose="02020603050405020304" pitchFamily="18" charset="0"/>
                <a:cs typeface="Arial" panose="020B0604020202020204" pitchFamily="34" charset="0"/>
              </a:rPr>
              <a:t>IYJS</a:t>
            </a:r>
            <a:r>
              <a:rPr lang="en-GB" sz="1800" b="0" i="0" kern="1600" dirty="0">
                <a:effectLst/>
                <a:latin typeface="Tahoma" panose="020B0604030504040204" pitchFamily="34" charset="0"/>
                <a:ea typeface="Times New Roman" panose="02020603050405020304" pitchFamily="18" charset="0"/>
                <a:cs typeface="Arial" panose="020B0604020202020204" pitchFamily="34" charset="0"/>
              </a:rPr>
              <a:t> inspections. </a:t>
            </a:r>
            <a:endParaRPr lang="en-GB" sz="1800" b="0" i="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pPr>
            <a:r>
              <a:rPr lang="en-GB" sz="1800" b="1" i="0" dirty="0" err="1">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rPr>
              <a:t>V1</a:t>
            </a:r>
            <a:r>
              <a:rPr lang="en-GB" sz="1800" b="1" i="0" dirty="0">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rPr>
              <a:t> Work with victims is high-quality, individualised, and responsive driving positive outcomes and safety for victims.</a:t>
            </a:r>
          </a:p>
          <a:p>
            <a:pPr>
              <a:lnSpc>
                <a:spcPct val="107000"/>
              </a:lnSpc>
              <a:spcBef>
                <a:spcPts val="1200"/>
              </a:spcBef>
            </a:pPr>
            <a:r>
              <a:rPr lang="en-GB" sz="1800" b="1" i="0" dirty="0">
                <a:solidFill>
                  <a:srgbClr val="C45911"/>
                </a:solidFill>
                <a:effectLst/>
                <a:latin typeface="Tahoma" panose="020B0604030504040204" pitchFamily="34" charset="0"/>
                <a:ea typeface="Yu Gothic Light" panose="020B0300000000000000" pitchFamily="34" charset="-128"/>
                <a:cs typeface="Times New Roman" panose="02020603050405020304" pitchFamily="18" charset="0"/>
              </a:rPr>
              <a:t>Key questions: </a:t>
            </a:r>
          </a:p>
          <a:p>
            <a:pPr>
              <a:lnSpc>
                <a:spcPct val="107000"/>
              </a:lnSpc>
              <a:spcBef>
                <a:spcPts val="1200"/>
              </a:spcBef>
              <a:spcAft>
                <a:spcPts val="800"/>
              </a:spcAft>
            </a:pPr>
            <a:r>
              <a:rPr lang="en-GB" sz="1800" b="0" i="0" dirty="0" err="1">
                <a:effectLst/>
                <a:latin typeface="Tahoma" panose="020B0604030504040204" pitchFamily="34" charset="0"/>
                <a:ea typeface="Calibri" panose="020F0502020204030204" pitchFamily="34" charset="0"/>
                <a:cs typeface="Arial" panose="020B0604020202020204" pitchFamily="34" charset="0"/>
              </a:rPr>
              <a:t>V1.1</a:t>
            </a:r>
            <a:r>
              <a:rPr lang="en-GB" sz="1800" b="0" i="0" dirty="0">
                <a:effectLst/>
                <a:latin typeface="Tahoma" panose="020B0604030504040204" pitchFamily="34" charset="0"/>
                <a:ea typeface="Calibri" panose="020F0502020204030204" pitchFamily="34" charset="0"/>
                <a:cs typeface="Arial" panose="020B0604020202020204" pitchFamily="34" charset="0"/>
              </a:rPr>
              <a:t> Is work with victims high-quality, individualised, and responsive?  </a:t>
            </a:r>
          </a:p>
          <a:p>
            <a:pPr marL="0" marR="0" lvl="0" indent="0" algn="l" defTabSz="914400" rtl="0" eaLnBrk="1" fontAlgn="auto" latinLnBrk="0" hangingPunct="1">
              <a:lnSpc>
                <a:spcPct val="107000"/>
              </a:lnSpc>
              <a:spcBef>
                <a:spcPts val="1200"/>
              </a:spcBef>
              <a:spcAft>
                <a:spcPts val="800"/>
              </a:spcAft>
              <a:buClrTx/>
              <a:buSzTx/>
              <a:buFontTx/>
              <a:buNone/>
              <a:tabLst/>
              <a:defRPr/>
            </a:pPr>
            <a:r>
              <a:rPr lang="en-GB" sz="1800" b="0" dirty="0" err="1">
                <a:effectLst/>
                <a:latin typeface="Tahoma" panose="020B0604030504040204" pitchFamily="34" charset="0"/>
                <a:ea typeface="Calibri" panose="020F0502020204030204" pitchFamily="34" charset="0"/>
                <a:cs typeface="Arial" panose="020B0604020202020204" pitchFamily="34" charset="0"/>
              </a:rPr>
              <a:t>V1.2</a:t>
            </a:r>
            <a:r>
              <a:rPr lang="en-GB" sz="1800" b="0" dirty="0">
                <a:effectLst/>
                <a:latin typeface="Tahoma" panose="020B0604030504040204" pitchFamily="34" charset="0"/>
                <a:ea typeface="Calibri" panose="020F0502020204030204" pitchFamily="34" charset="0"/>
                <a:cs typeface="Arial" panose="020B0604020202020204" pitchFamily="34" charset="0"/>
              </a:rPr>
              <a:t> Do organisational arrangements and activity drive a high-quality, </a:t>
            </a:r>
            <a:r>
              <a:rPr lang="en-GB" sz="1800" b="0" i="1" dirty="0">
                <a:solidFill>
                  <a:srgbClr val="C05017"/>
                </a:solidFill>
                <a:effectLst/>
                <a:latin typeface="Tahoma" panose="020B0604030504040204" pitchFamily="34" charset="0"/>
                <a:ea typeface="Calibri" panose="020F0502020204030204" pitchFamily="34" charset="0"/>
                <a:cs typeface="Arial" panose="020B0604020202020204" pitchFamily="34" charset="0"/>
              </a:rPr>
              <a:t>individualised, and responsive </a:t>
            </a:r>
            <a:r>
              <a:rPr lang="en-GB" sz="1800" b="0" dirty="0">
                <a:effectLst/>
                <a:latin typeface="Tahoma" panose="020B0604030504040204" pitchFamily="34" charset="0"/>
                <a:ea typeface="Calibri" panose="020F0502020204030204" pitchFamily="34" charset="0"/>
                <a:cs typeface="Arial" panose="020B0604020202020204" pitchFamily="34" charset="0"/>
              </a:rPr>
              <a:t>service for victims?  </a:t>
            </a:r>
            <a:endParaRPr lang="en-GB" sz="1800" b="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Bef>
                <a:spcPts val="1200"/>
              </a:spcBef>
              <a:spcAft>
                <a:spcPts val="800"/>
              </a:spcAft>
            </a:pPr>
            <a:endParaRPr lang="en-GB" sz="1800" b="1" i="0" dirty="0">
              <a:effectLst/>
              <a:latin typeface="Calibri" panose="020F0502020204030204" pitchFamily="34" charset="0"/>
              <a:ea typeface="Calibri" panose="020F0502020204030204" pitchFamily="34" charset="0"/>
              <a:cs typeface="Arial" panose="020B0604020202020204" pitchFamily="34" charset="0"/>
            </a:endParaRPr>
          </a:p>
          <a:p>
            <a:endParaRPr lang="en-GB" sz="1800" b="0" i="0" dirty="0">
              <a:solidFill>
                <a:srgbClr val="000000"/>
              </a:solidFill>
              <a:effectLst/>
              <a:latin typeface="Tahoma" panose="020B0604030504040204" pitchFamily="34" charset="0"/>
              <a:ea typeface="Times New Roman" panose="02020603050405020304" pitchFamily="18" charset="0"/>
            </a:endParaRPr>
          </a:p>
          <a:p>
            <a:r>
              <a:rPr lang="en-GB" sz="1800" dirty="0"/>
              <a:t>Under each </a:t>
            </a:r>
            <a:r>
              <a:rPr lang="en-GB" sz="1800" b="1" dirty="0"/>
              <a:t>key question </a:t>
            </a:r>
            <a:r>
              <a:rPr lang="en-GB" sz="1800" dirty="0"/>
              <a:t>is  a series of </a:t>
            </a:r>
            <a:r>
              <a:rPr lang="en-GB" sz="1800" b="1" dirty="0"/>
              <a:t>prompt questions </a:t>
            </a:r>
            <a:r>
              <a:rPr lang="en-GB" sz="1800" dirty="0"/>
              <a:t>inspectors will seek to explore and find evidence of during each inspection.  Detail of these, alongside the key questions, and the evidence expected is contained in the inspectorate’s rules and guidance and youth case assessment rules and guidance (</a:t>
            </a:r>
            <a:r>
              <a:rPr lang="en-GB" sz="1800" dirty="0" err="1"/>
              <a:t>CARaG</a:t>
            </a:r>
            <a:r>
              <a:rPr lang="en-GB" sz="1800" dirty="0"/>
              <a:t>).  This standard goes across both pieces of guidance because there are </a:t>
            </a:r>
            <a:r>
              <a:rPr lang="en-GB" sz="1800" b="1" dirty="0"/>
              <a:t>both</a:t>
            </a:r>
            <a:r>
              <a:rPr lang="en-GB" sz="1800" dirty="0"/>
              <a:t> organisational arrangements and individual case inspections of victim work.</a:t>
            </a:r>
            <a:endParaRPr lang="en-GB" sz="1800" b="0" i="0" dirty="0">
              <a:solidFill>
                <a:srgbClr val="000000"/>
              </a:solidFill>
              <a:effectLst/>
              <a:latin typeface="Tahoma" panose="020B0604030504040204" pitchFamily="34" charset="0"/>
              <a:ea typeface="Times New Roman" panose="02020603050405020304" pitchFamily="18" charset="0"/>
            </a:endParaRPr>
          </a:p>
          <a:p>
            <a:endParaRPr lang="en-GB" sz="1800" dirty="0">
              <a:solidFill>
                <a:srgbClr val="000000"/>
              </a:solidFill>
              <a:effectLst/>
              <a:latin typeface="Tahoma" panose="020B0604030504040204" pitchFamily="34" charset="0"/>
              <a:ea typeface="Times New Roman" panose="02020603050405020304" pitchFamily="18" charset="0"/>
            </a:endParaRPr>
          </a:p>
          <a:p>
            <a:endParaRPr lang="en-GB" sz="1800" dirty="0">
              <a:solidFill>
                <a:srgbClr val="000000"/>
              </a:solidFill>
              <a:effectLst/>
              <a:latin typeface="Tahoma" panose="020B0604030504040204" pitchFamily="34" charset="0"/>
              <a:ea typeface="Times New Roman" panose="02020603050405020304" pitchFamily="18" charset="0"/>
            </a:endParaRPr>
          </a:p>
          <a:p>
            <a:endParaRPr lang="en-GB" sz="1800" dirty="0">
              <a:solidFill>
                <a:srgbClr val="000000"/>
              </a:solidFill>
              <a:effectLst/>
              <a:latin typeface="Tahoma" panose="020B060403050404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5D0A5E7-512D-468C-8469-F7A936FEB5B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0330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FA0A858-E356-48FD-99E1-B0F63C9B3A44}" type="slidenum">
              <a:rPr lang="en-GB" smtClean="0"/>
              <a:t>18</a:t>
            </a:fld>
            <a:endParaRPr lang="en-GB"/>
          </a:p>
        </p:txBody>
      </p:sp>
    </p:spTree>
    <p:extLst>
      <p:ext uri="{BB962C8B-B14F-4D97-AF65-F5344CB8AC3E}">
        <p14:creationId xmlns:p14="http://schemas.microsoft.com/office/powerpoint/2010/main" val="960972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630FB9-110B-418D-B95A-4E3CE7EC028D}" type="slidenum">
              <a:rPr lang="en-GB" smtClean="0"/>
              <a:t>19</a:t>
            </a:fld>
            <a:endParaRPr lang="en-GB"/>
          </a:p>
        </p:txBody>
      </p:sp>
    </p:spTree>
    <p:extLst>
      <p:ext uri="{BB962C8B-B14F-4D97-AF65-F5344CB8AC3E}">
        <p14:creationId xmlns:p14="http://schemas.microsoft.com/office/powerpoint/2010/main" val="3389698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630FB9-110B-418D-B95A-4E3CE7EC028D}" type="slidenum">
              <a:rPr lang="en-GB" smtClean="0"/>
              <a:t>2</a:t>
            </a:fld>
            <a:endParaRPr lang="en-GB"/>
          </a:p>
        </p:txBody>
      </p:sp>
    </p:spTree>
    <p:extLst>
      <p:ext uri="{BB962C8B-B14F-4D97-AF65-F5344CB8AC3E}">
        <p14:creationId xmlns:p14="http://schemas.microsoft.com/office/powerpoint/2010/main" val="7315147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0A858-E356-48FD-99E1-B0F63C9B3A4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96272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standard CSC, substance misuse, health, mental, third party/ voluntary sector, police, education should be included.</a:t>
            </a:r>
          </a:p>
          <a:p>
            <a:endParaRPr lang="en-GB" sz="1200" dirty="0"/>
          </a:p>
          <a:p>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Tahoma" panose="020B0604030504040204" pitchFamily="34" charset="0"/>
                <a:ea typeface="MS Mincho" panose="02020609040205080304" pitchFamily="49" charset="-128"/>
                <a:cs typeface="Tahoma" panose="020B0604030504040204" pitchFamily="34" charset="0"/>
              </a:rPr>
              <a:t>These meetings provide an opportunity to illustrate the quality of multi-agency/partnership work within the </a:t>
            </a:r>
            <a:r>
              <a:rPr lang="en-GB" sz="1800" dirty="0" err="1">
                <a:effectLst/>
                <a:latin typeface="Tahoma" panose="020B0604030504040204" pitchFamily="34" charset="0"/>
                <a:ea typeface="MS Mincho" panose="02020609040205080304" pitchFamily="49" charset="-128"/>
                <a:cs typeface="Tahoma" panose="020B0604030504040204" pitchFamily="34" charset="0"/>
              </a:rPr>
              <a:t>YJS</a:t>
            </a:r>
            <a:r>
              <a:rPr lang="en-GB" sz="1800" dirty="0">
                <a:effectLst/>
                <a:latin typeface="Tahoma" panose="020B0604030504040204" pitchFamily="34" charset="0"/>
                <a:ea typeface="MS Mincho" panose="02020609040205080304" pitchFamily="49" charset="-128"/>
                <a:cs typeface="Tahoma" panose="020B0604030504040204" pitchFamily="34" charset="0"/>
              </a:rPr>
              <a:t>. The inspectorate will identify the two cases to be discussed within the finalised case sample. The inspectorate ask the </a:t>
            </a:r>
            <a:r>
              <a:rPr lang="en-GB" sz="1800" dirty="0" err="1">
                <a:effectLst/>
                <a:latin typeface="Tahoma" panose="020B0604030504040204" pitchFamily="34" charset="0"/>
                <a:ea typeface="MS Mincho" panose="02020609040205080304" pitchFamily="49" charset="-128"/>
                <a:cs typeface="Tahoma" panose="020B0604030504040204" pitchFamily="34" charset="0"/>
              </a:rPr>
              <a:t>YJS</a:t>
            </a:r>
            <a:r>
              <a:rPr lang="en-GB" sz="1800" dirty="0">
                <a:effectLst/>
                <a:latin typeface="Tahoma" panose="020B0604030504040204" pitchFamily="34" charset="0"/>
                <a:ea typeface="MS Mincho" panose="02020609040205080304" pitchFamily="49" charset="-128"/>
                <a:cs typeface="Tahoma" panose="020B0604030504040204" pitchFamily="34" charset="0"/>
              </a:rPr>
              <a:t> to review these cases before inspection fieldwork starts, using a template provided. Reviewing activity should be done collaboratively, including the case manager and any partnership workers involved with each child. The lead inspector or deputy lead inspector then formally inspects the cases. During the multi-agency case discussion, the lead inspector will guide conversation to explore how the </a:t>
            </a:r>
            <a:r>
              <a:rPr lang="en-GB" sz="1800" dirty="0" err="1">
                <a:effectLst/>
                <a:latin typeface="Tahoma" panose="020B0604030504040204" pitchFamily="34" charset="0"/>
                <a:ea typeface="MS Mincho" panose="02020609040205080304" pitchFamily="49" charset="-128"/>
                <a:cs typeface="Tahoma" panose="020B0604030504040204" pitchFamily="34" charset="0"/>
              </a:rPr>
              <a:t>YJS</a:t>
            </a:r>
            <a:r>
              <a:rPr lang="en-GB" sz="1800" dirty="0">
                <a:effectLst/>
                <a:latin typeface="Tahoma" panose="020B0604030504040204" pitchFamily="34" charset="0"/>
                <a:ea typeface="MS Mincho" panose="02020609040205080304" pitchFamily="49" charset="-128"/>
                <a:cs typeface="Tahoma" panose="020B0604030504040204" pitchFamily="34" charset="0"/>
              </a:rPr>
              <a:t> and partners have worked with the child to achieve positive change and keep the child and the community safe.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r>
              <a:rPr lang="en-GB" sz="1200" dirty="0"/>
              <a:t>Should be practitioners rather than managers attending the meetings, unless the practitioners are unable to attend.</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0A858-E356-48FD-99E1-B0F63C9B3A4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781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Tahoma" panose="020B0604030504040204" pitchFamily="34" charset="0"/>
                <a:ea typeface="Calibri" panose="020F0502020204030204" pitchFamily="34" charset="0"/>
                <a:cs typeface="Tahoma" panose="020B0604030504040204" pitchFamily="34" charset="0"/>
              </a:rPr>
              <a:t>Where the case manager is unavailable, an interview can be held with a suitable replacement, providing they have knowledge of the child and the work delivered. If this is not possible, the case is inspected as a file read. </a:t>
            </a:r>
          </a:p>
          <a:p>
            <a:endParaRPr lang="en-GB" sz="1200" dirty="0">
              <a:effectLst/>
              <a:latin typeface="Tahoma" panose="020B0604030504040204" pitchFamily="34" charset="0"/>
              <a:cs typeface="Tahoma" panose="020B0604030504040204" pitchFamily="34" charset="0"/>
            </a:endParaRPr>
          </a:p>
          <a:p>
            <a:r>
              <a:rPr lang="en-GB" sz="1200" dirty="0">
                <a:effectLst/>
                <a:latin typeface="Tahoma" panose="020B0604030504040204" pitchFamily="34" charset="0"/>
                <a:cs typeface="Tahoma" panose="020B0604030504040204" pitchFamily="34" charset="0"/>
              </a:rPr>
              <a:t>The domain two standards are the means by which an inspected case will be judged</a:t>
            </a:r>
            <a:endParaRPr lang="en-GB" dirty="0"/>
          </a:p>
        </p:txBody>
      </p:sp>
      <p:sp>
        <p:nvSpPr>
          <p:cNvPr id="4" name="Slide Number Placeholder 3"/>
          <p:cNvSpPr>
            <a:spLocks noGrp="1"/>
          </p:cNvSpPr>
          <p:nvPr>
            <p:ph type="sldNum" sz="quarter" idx="5"/>
          </p:nvPr>
        </p:nvSpPr>
        <p:spPr/>
        <p:txBody>
          <a:bodyPr/>
          <a:lstStyle/>
          <a:p>
            <a:fld id="{46630FB9-110B-418D-B95A-4E3CE7EC028D}" type="slidenum">
              <a:rPr lang="en-GB" smtClean="0"/>
              <a:t>24</a:t>
            </a:fld>
            <a:endParaRPr lang="en-GB"/>
          </a:p>
        </p:txBody>
      </p:sp>
    </p:spTree>
    <p:extLst>
      <p:ext uri="{BB962C8B-B14F-4D97-AF65-F5344CB8AC3E}">
        <p14:creationId xmlns:p14="http://schemas.microsoft.com/office/powerpoint/2010/main" val="28954951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report</a:t>
            </a:r>
          </a:p>
        </p:txBody>
      </p:sp>
      <p:sp>
        <p:nvSpPr>
          <p:cNvPr id="4" name="Slide Number Placeholder 3"/>
          <p:cNvSpPr>
            <a:spLocks noGrp="1"/>
          </p:cNvSpPr>
          <p:nvPr>
            <p:ph type="sldNum" sz="quarter" idx="5"/>
          </p:nvPr>
        </p:nvSpPr>
        <p:spPr/>
        <p:txBody>
          <a:bodyPr/>
          <a:lstStyle/>
          <a:p>
            <a:fld id="{46630FB9-110B-418D-B95A-4E3CE7EC028D}" type="slidenum">
              <a:rPr lang="en-GB" smtClean="0"/>
              <a:t>30</a:t>
            </a:fld>
            <a:endParaRPr lang="en-GB"/>
          </a:p>
        </p:txBody>
      </p:sp>
    </p:spTree>
    <p:extLst>
      <p:ext uri="{BB962C8B-B14F-4D97-AF65-F5344CB8AC3E}">
        <p14:creationId xmlns:p14="http://schemas.microsoft.com/office/powerpoint/2010/main" val="16232010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CARaG</a:t>
            </a:r>
            <a:r>
              <a:rPr lang="en-GB" dirty="0"/>
              <a:t> will be published prior the first inspection announcements.</a:t>
            </a:r>
          </a:p>
        </p:txBody>
      </p:sp>
      <p:sp>
        <p:nvSpPr>
          <p:cNvPr id="4" name="Slide Number Placeholder 3"/>
          <p:cNvSpPr>
            <a:spLocks noGrp="1"/>
          </p:cNvSpPr>
          <p:nvPr>
            <p:ph type="sldNum" sz="quarter" idx="5"/>
          </p:nvPr>
        </p:nvSpPr>
        <p:spPr/>
        <p:txBody>
          <a:bodyPr/>
          <a:lstStyle/>
          <a:p>
            <a:fld id="{46630FB9-110B-418D-B95A-4E3CE7EC028D}" type="slidenum">
              <a:rPr lang="en-GB" smtClean="0"/>
              <a:t>31</a:t>
            </a:fld>
            <a:endParaRPr lang="en-GB"/>
          </a:p>
        </p:txBody>
      </p:sp>
    </p:spTree>
    <p:extLst>
      <p:ext uri="{BB962C8B-B14F-4D97-AF65-F5344CB8AC3E}">
        <p14:creationId xmlns:p14="http://schemas.microsoft.com/office/powerpoint/2010/main" val="117909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In January 2023 the inspectorate commenced a full review of the youth inspection programme and started scoping to identify the extent of how it needed to look once the current programme finished.  Scoping established that the review of the programme would be extensive and take the form of a complete review.</a:t>
            </a:r>
          </a:p>
          <a:p>
            <a:r>
              <a:rPr lang="en-GB" sz="1600" dirty="0"/>
              <a:t>The inspectorate set up an internal youth programme board to provide oversight of the planned changes and to consider every element of the programme including the standards, methodology, research base, resourcing, children, parents and carers participation, training, use of local assessors, stakeholder engagement and how the inspectorate worked with the </a:t>
            </a:r>
            <a:r>
              <a:rPr lang="en-GB" sz="1600" dirty="0" err="1"/>
              <a:t>YJS</a:t>
            </a:r>
            <a:r>
              <a:rPr lang="en-GB" sz="1600" dirty="0"/>
              <a:t> to develop, pilot, and deliver a new inspection programme.</a:t>
            </a:r>
          </a:p>
          <a:p>
            <a:r>
              <a:rPr lang="en-GB" sz="1600" dirty="0"/>
              <a:t>As part of the scoping activity the inspectorate worked closely with the YJB and the </a:t>
            </a:r>
            <a:r>
              <a:rPr lang="en-GB" sz="1600" dirty="0" err="1"/>
              <a:t>MoJ</a:t>
            </a:r>
            <a:r>
              <a:rPr lang="en-GB" sz="1600" dirty="0"/>
              <a:t>, youth justice policy unit.  </a:t>
            </a:r>
          </a:p>
          <a:p>
            <a:r>
              <a:rPr lang="en-GB" sz="1600" dirty="0"/>
              <a:t>For a number of years the inspectorate has facilitated feedback opportunities for </a:t>
            </a:r>
            <a:r>
              <a:rPr lang="en-GB" sz="1600" dirty="0" err="1"/>
              <a:t>YJS</a:t>
            </a:r>
            <a:r>
              <a:rPr lang="en-GB" sz="1600" dirty="0"/>
              <a:t> to feedback on their experience of inspection and this feedback was fully utilised as part of the programme development</a:t>
            </a:r>
          </a:p>
          <a:p>
            <a:r>
              <a:rPr lang="en-GB" sz="1600" dirty="0"/>
              <a:t>The inspectorate engaged with the ADCS, other inspectorates and an academic advisory group.</a:t>
            </a:r>
          </a:p>
          <a:p>
            <a:r>
              <a:rPr lang="en-GB" sz="1600" dirty="0"/>
              <a:t>A stakeholder workgroup was established, with </a:t>
            </a:r>
            <a:r>
              <a:rPr lang="en-GB" sz="1600" dirty="0" err="1"/>
              <a:t>YJS</a:t>
            </a:r>
            <a:r>
              <a:rPr lang="en-GB" sz="1600" dirty="0"/>
              <a:t> representatives across England and Wales and as the programme developed group members had the opportunity to contribute to proposals, paperwork and programme development.</a:t>
            </a:r>
          </a:p>
          <a:p>
            <a:r>
              <a:rPr lang="en-GB" sz="1600" dirty="0"/>
              <a:t>A series of roadshows were held with over 180 participants engaging in discussion</a:t>
            </a:r>
          </a:p>
          <a:p>
            <a:r>
              <a:rPr lang="en-GB" sz="1600" dirty="0"/>
              <a:t>An online consultation was held and the programme board and the youth team reviewed the feedback and incorporated this into programme development and design</a:t>
            </a:r>
          </a:p>
          <a:p>
            <a:r>
              <a:rPr lang="en-GB" sz="1600" dirty="0"/>
              <a:t>Workshops were held with children to identify their thoughts on the framework and proposals.  The standards were developed into a child-friendly version and children were asked for their views on what questions they would like the inspectorate to ask </a:t>
            </a:r>
            <a:r>
              <a:rPr lang="en-GB" sz="1600" dirty="0" err="1"/>
              <a:t>YJS</a:t>
            </a:r>
            <a:r>
              <a:rPr lang="en-GB" sz="1600" dirty="0"/>
              <a:t>’ on their behalf.</a:t>
            </a:r>
          </a:p>
          <a:p>
            <a:r>
              <a:rPr lang="en-GB" sz="1600" dirty="0"/>
              <a:t>Pilots have been completed – various different aspects of the programme have been tried and tested – considerable learning has come from these which has been taken forward</a:t>
            </a:r>
          </a:p>
          <a:p>
            <a:r>
              <a:rPr lang="en-GB" sz="1600"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0A858-E356-48FD-99E1-B0F63C9B3A4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9251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inspectorate wants to move away from a programme with an identified start and finish and move to a rolling programme</a:t>
            </a:r>
          </a:p>
          <a:p>
            <a:r>
              <a:rPr lang="en-GB" dirty="0"/>
              <a:t>Following feedback from </a:t>
            </a:r>
            <a:r>
              <a:rPr lang="en-GB" dirty="0" err="1"/>
              <a:t>HoS</a:t>
            </a:r>
            <a:r>
              <a:rPr lang="en-GB" dirty="0"/>
              <a:t> the inspectorate wants to remove some of the existing burden that exists in the current programme – such as evidence in advance and provide greater clarity about what is required</a:t>
            </a:r>
          </a:p>
        </p:txBody>
      </p:sp>
      <p:sp>
        <p:nvSpPr>
          <p:cNvPr id="4" name="Slide Number Placeholder 3"/>
          <p:cNvSpPr>
            <a:spLocks noGrp="1"/>
          </p:cNvSpPr>
          <p:nvPr>
            <p:ph type="sldNum" sz="quarter" idx="5"/>
          </p:nvPr>
        </p:nvSpPr>
        <p:spPr/>
        <p:txBody>
          <a:bodyPr/>
          <a:lstStyle/>
          <a:p>
            <a:fld id="{46630FB9-110B-418D-B95A-4E3CE7EC028D}" type="slidenum">
              <a:rPr lang="en-GB" smtClean="0"/>
              <a:t>4</a:t>
            </a:fld>
            <a:endParaRPr lang="en-GB"/>
          </a:p>
        </p:txBody>
      </p:sp>
    </p:spTree>
    <p:extLst>
      <p:ext uri="{BB962C8B-B14F-4D97-AF65-F5344CB8AC3E}">
        <p14:creationId xmlns:p14="http://schemas.microsoft.com/office/powerpoint/2010/main" val="2753836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inspectorate has worked with the YJB to ensure a compatibility and consistency of language and principles as the programme has developed.</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0A858-E356-48FD-99E1-B0F63C9B3A4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2255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inspectorate has worked with the YJB to ensure a compatibility and consistency of language and principles as the programme has developed.</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A0A858-E356-48FD-99E1-B0F63C9B3A4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4888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6630FB9-110B-418D-B95A-4E3CE7EC028D}" type="slidenum">
              <a:rPr lang="en-GB" smtClean="0"/>
              <a:t>7</a:t>
            </a:fld>
            <a:endParaRPr lang="en-GB"/>
          </a:p>
        </p:txBody>
      </p:sp>
    </p:spTree>
    <p:extLst>
      <p:ext uri="{BB962C8B-B14F-4D97-AF65-F5344CB8AC3E}">
        <p14:creationId xmlns:p14="http://schemas.microsoft.com/office/powerpoint/2010/main" val="2832718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More detail about this type inspection, including evidence in advance requirements, showcase slot,  and context visit is in the inspectorate’s youth justice inspection manual.</a:t>
            </a:r>
          </a:p>
          <a:p>
            <a:endParaRPr lang="en-GB" dirty="0"/>
          </a:p>
          <a:p>
            <a:r>
              <a:rPr lang="en-GB" sz="1800" dirty="0">
                <a:effectLst/>
                <a:latin typeface="Tahoma" panose="020B0604030504040204" pitchFamily="34" charset="0"/>
                <a:ea typeface="Calibri" panose="020F0502020204030204" pitchFamily="34" charset="0"/>
              </a:rPr>
              <a:t>Inspection evidence shows that high-quality delivery is a product of effective governance and leadership, the right staffing arrangements and strong partnerships and services. Evidence demonstrates that only in exceptional cases do we see high-quality service delivery in spite of poor-quality organisational arrangements and activity.  Therefore, in </a:t>
            </a:r>
            <a:r>
              <a:rPr lang="en-GB" sz="1800" dirty="0" err="1">
                <a:effectLst/>
                <a:latin typeface="Tahoma" panose="020B0604030504040204" pitchFamily="34" charset="0"/>
                <a:ea typeface="Calibri" panose="020F0502020204030204" pitchFamily="34" charset="0"/>
              </a:rPr>
              <a:t>IYJWCV</a:t>
            </a:r>
            <a:r>
              <a:rPr lang="en-GB" sz="1800" dirty="0">
                <a:effectLst/>
                <a:latin typeface="Tahoma" panose="020B0604030504040204" pitchFamily="34" charset="0"/>
                <a:ea typeface="Calibri" panose="020F0502020204030204" pitchFamily="34" charset="0"/>
              </a:rPr>
              <a:t> we look at the quality of leadership and governance, staffing and partnerships and services through the </a:t>
            </a:r>
            <a:r>
              <a:rPr lang="en-GB" sz="1800" b="1" dirty="0">
                <a:effectLst/>
                <a:latin typeface="Tahoma" panose="020B0604030504040204" pitchFamily="34" charset="0"/>
                <a:ea typeface="Calibri" panose="020F0502020204030204" pitchFamily="34" charset="0"/>
              </a:rPr>
              <a:t>lens</a:t>
            </a:r>
            <a:r>
              <a:rPr lang="en-GB" sz="1800" dirty="0">
                <a:effectLst/>
                <a:latin typeface="Tahoma" panose="020B0604030504040204" pitchFamily="34" charset="0"/>
                <a:ea typeface="Calibri" panose="020F0502020204030204" pitchFamily="34" charset="0"/>
              </a:rPr>
              <a:t> of the work delivered to children and victims.  The inspectorate will be able to comment, feedback and make recommendations in relation to the quality of organisational and partnership arrangements in </a:t>
            </a:r>
            <a:r>
              <a:rPr lang="en-GB" sz="1800" dirty="0" err="1">
                <a:effectLst/>
                <a:latin typeface="Tahoma" panose="020B0604030504040204" pitchFamily="34" charset="0"/>
                <a:ea typeface="Calibri" panose="020F0502020204030204" pitchFamily="34" charset="0"/>
              </a:rPr>
              <a:t>IYJWCV</a:t>
            </a:r>
            <a:r>
              <a:rPr lang="en-GB" sz="1800" dirty="0">
                <a:effectLst/>
                <a:latin typeface="Tahoma" panose="020B0604030504040204" pitchFamily="34" charset="0"/>
                <a:ea typeface="Calibri" panose="020F0502020204030204" pitchFamily="34" charset="0"/>
              </a:rPr>
              <a:t> through the evidence of what it sees in the delivery of work with children and victims.</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D0A5E7-512D-468C-8469-F7A936FEB5B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1821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More detail about this type inspection, including evidence in advance requirements, showcase slot,  and context visit is in our youth justice inspection manual.</a:t>
            </a:r>
          </a:p>
          <a:p>
            <a:endParaRPr lang="en-GB" dirty="0"/>
          </a:p>
          <a:p>
            <a:pPr marL="0" indent="0">
              <a:buNone/>
            </a:pPr>
            <a:endParaRPr lang="en-GB" sz="1200" dirty="0"/>
          </a:p>
          <a:p>
            <a:pPr marL="0" indent="0">
              <a:buNone/>
            </a:pPr>
            <a:r>
              <a:rPr lang="en-GB" sz="1200" dirty="0"/>
              <a:t>Week two as standard will have:</a:t>
            </a:r>
          </a:p>
          <a:p>
            <a:r>
              <a:rPr lang="en-GB" sz="1200" dirty="0"/>
              <a:t>context visit</a:t>
            </a:r>
          </a:p>
          <a:p>
            <a:r>
              <a:rPr lang="en-GB" sz="1200" dirty="0"/>
              <a:t>Showcase slot</a:t>
            </a:r>
          </a:p>
          <a:p>
            <a:r>
              <a:rPr lang="en-GB" sz="1200" dirty="0"/>
              <a:t>Multi-agency discussions x 2</a:t>
            </a:r>
          </a:p>
          <a:p>
            <a:r>
              <a:rPr lang="en-GB" sz="1200" dirty="0"/>
              <a:t>Victims focus group</a:t>
            </a:r>
          </a:p>
          <a:p>
            <a:r>
              <a:rPr lang="en-GB" sz="1200" dirty="0"/>
              <a:t>Head of Service meeting</a:t>
            </a:r>
          </a:p>
          <a:p>
            <a:r>
              <a:rPr lang="en-GB" sz="1200" dirty="0"/>
              <a:t>Staff focus group</a:t>
            </a:r>
          </a:p>
          <a:p>
            <a:r>
              <a:rPr lang="en-GB" sz="1200" dirty="0"/>
              <a:t>Partnership managers focus group</a:t>
            </a:r>
          </a:p>
          <a:p>
            <a:r>
              <a:rPr lang="en-GB" sz="1200" dirty="0"/>
              <a:t>Management team focus group</a:t>
            </a:r>
          </a:p>
          <a:p>
            <a:r>
              <a:rPr lang="en-GB" sz="1200" dirty="0"/>
              <a:t>Board members focus group</a:t>
            </a:r>
          </a:p>
          <a:p>
            <a:r>
              <a:rPr lang="en-GB" sz="1200" dirty="0"/>
              <a:t>Board chair meeting</a:t>
            </a:r>
          </a:p>
          <a:p>
            <a:r>
              <a:rPr lang="en-GB"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D0A5E7-512D-468C-8469-F7A936FEB5B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87005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l="-18000" r="-1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p>
            <a:fld id="{846B8E53-A4B7-41FD-AC0D-D5739EB64656}"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192662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B8E53-A4B7-41FD-AC0D-D5739EB64656}"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1867589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B8E53-A4B7-41FD-AC0D-D5739EB64656}"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3292755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B8E53-A4B7-41FD-AC0D-D5739EB64656}"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338145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B8E53-A4B7-41FD-AC0D-D5739EB64656}" type="datetimeFigureOut">
              <a:rPr lang="en-GB" smtClean="0"/>
              <a:t>04/11/2024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357671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B8E53-A4B7-41FD-AC0D-D5739EB64656}" type="datetimeFigureOut">
              <a:rPr lang="en-GB" smtClean="0"/>
              <a:t>04/11/2024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273520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B8E53-A4B7-41FD-AC0D-D5739EB64656}" type="datetimeFigureOut">
              <a:rPr lang="en-GB" smtClean="0"/>
              <a:t>04/11/2024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379301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B8E53-A4B7-41FD-AC0D-D5739EB64656}" type="datetimeFigureOut">
              <a:rPr lang="en-GB" smtClean="0"/>
              <a:t>04/11/2024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BD0E28-D3A9-4DE2-A83E-5EFEC39102AE}" type="slidenum">
              <a:rPr lang="en-GB" smtClean="0"/>
              <a:t>‹#›</a:t>
            </a:fld>
            <a:endParaRPr lang="en-GB"/>
          </a:p>
        </p:txBody>
      </p:sp>
      <p:sp>
        <p:nvSpPr>
          <p:cNvPr id="7" name="TextBox 6">
            <a:extLst>
              <a:ext uri="{FF2B5EF4-FFF2-40B4-BE49-F238E27FC236}">
                <a16:creationId xmlns:a16="http://schemas.microsoft.com/office/drawing/2014/main" id="{BE0CE547-1D59-4E3E-9F23-1DEBBB4B3A1F}"/>
              </a:ext>
            </a:extLst>
          </p:cNvPr>
          <p:cNvSpPr txBox="1"/>
          <p:nvPr userDrawn="1"/>
        </p:nvSpPr>
        <p:spPr>
          <a:xfrm>
            <a:off x="1229991" y="1998732"/>
            <a:ext cx="6840467" cy="369332"/>
          </a:xfrm>
          <a:prstGeom prst="rect">
            <a:avLst/>
          </a:prstGeom>
          <a:noFill/>
        </p:spPr>
        <p:txBody>
          <a:bodyPr wrap="square" rtlCol="0">
            <a:spAutoFit/>
          </a:bodyPr>
          <a:lstStyle/>
          <a:p>
            <a:r>
              <a:rPr lang="en-GB" sz="1800" dirty="0">
                <a:latin typeface="Tahoma" panose="020B0604030504040204" pitchFamily="34" charset="0"/>
                <a:ea typeface="Tahoma" panose="020B0604030504040204" pitchFamily="34" charset="0"/>
                <a:cs typeface="Tahoma" panose="020B0604030504040204" pitchFamily="34" charset="0"/>
              </a:rPr>
              <a:t>123</a:t>
            </a:r>
          </a:p>
        </p:txBody>
      </p:sp>
    </p:spTree>
    <p:extLst>
      <p:ext uri="{BB962C8B-B14F-4D97-AF65-F5344CB8AC3E}">
        <p14:creationId xmlns:p14="http://schemas.microsoft.com/office/powerpoint/2010/main" val="2014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B8E53-A4B7-41FD-AC0D-D5739EB64656}" type="datetimeFigureOut">
              <a:rPr lang="en-GB" smtClean="0"/>
              <a:t>04/11/2024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161225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B8E53-A4B7-41FD-AC0D-D5739EB64656}" type="datetimeFigureOut">
              <a:rPr lang="en-GB" smtClean="0"/>
              <a:t>04/11/2024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408710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B8E53-A4B7-41FD-AC0D-D5739EB64656}" type="datetimeFigureOut">
              <a:rPr lang="en-GB" smtClean="0"/>
              <a:t>04/11/2024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BD0E28-D3A9-4DE2-A83E-5EFEC39102AE}" type="slidenum">
              <a:rPr lang="en-GB" smtClean="0"/>
              <a:t>‹#›</a:t>
            </a:fld>
            <a:endParaRPr lang="en-GB"/>
          </a:p>
        </p:txBody>
      </p:sp>
    </p:spTree>
    <p:extLst>
      <p:ext uri="{BB962C8B-B14F-4D97-AF65-F5344CB8AC3E}">
        <p14:creationId xmlns:p14="http://schemas.microsoft.com/office/powerpoint/2010/main" val="99770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B8E53-A4B7-41FD-AC0D-D5739EB64656}" type="datetimeFigureOut">
              <a:rPr lang="en-GB" smtClean="0"/>
              <a:t>04/11/2024</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D0E28-D3A9-4DE2-A83E-5EFEC39102AE}" type="slidenum">
              <a:rPr lang="en-GB" smtClean="0"/>
              <a:t>‹#›</a:t>
            </a:fld>
            <a:endParaRPr lang="en-GB"/>
          </a:p>
        </p:txBody>
      </p:sp>
    </p:spTree>
    <p:extLst>
      <p:ext uri="{BB962C8B-B14F-4D97-AF65-F5344CB8AC3E}">
        <p14:creationId xmlns:p14="http://schemas.microsoft.com/office/powerpoint/2010/main" val="1806523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AA6BC3-81E5-462F-87CF-ADE6CC849468}"/>
              </a:ext>
            </a:extLst>
          </p:cNvPr>
          <p:cNvSpPr txBox="1">
            <a:spLocks noGrp="1"/>
          </p:cNvSpPr>
          <p:nvPr>
            <p:ph type="ctrTitle"/>
          </p:nvPr>
        </p:nvSpPr>
        <p:spPr>
          <a:xfrm>
            <a:off x="2209800" y="2893470"/>
            <a:ext cx="7772400" cy="535531"/>
          </a:xfrm>
          <a:prstGeom prst="rect">
            <a:avLst/>
          </a:prstGeom>
          <a:noFill/>
        </p:spPr>
        <p:txBody>
          <a:bodyPr wrap="square" rtlCol="0">
            <a:spAutoFit/>
          </a:bodyPr>
          <a:lstStyle/>
          <a:p>
            <a:r>
              <a:rPr lang="en-GB" sz="3200" dirty="0"/>
              <a:t>Youth Inspection Programme</a:t>
            </a:r>
          </a:p>
        </p:txBody>
      </p:sp>
      <p:sp>
        <p:nvSpPr>
          <p:cNvPr id="6" name="Subtitle 5">
            <a:extLst>
              <a:ext uri="{FF2B5EF4-FFF2-40B4-BE49-F238E27FC236}">
                <a16:creationId xmlns:a16="http://schemas.microsoft.com/office/drawing/2014/main" id="{12A457AF-7DDB-4A0F-8085-1A6EB8549D42}"/>
              </a:ext>
            </a:extLst>
          </p:cNvPr>
          <p:cNvSpPr txBox="1">
            <a:spLocks noGrp="1"/>
          </p:cNvSpPr>
          <p:nvPr>
            <p:ph type="subTitle" idx="1"/>
          </p:nvPr>
        </p:nvSpPr>
        <p:spPr>
          <a:xfrm>
            <a:off x="2667000" y="3602039"/>
            <a:ext cx="6858000" cy="1346010"/>
          </a:xfrm>
          <a:prstGeom prst="rect">
            <a:avLst/>
          </a:prstGeom>
          <a:noFill/>
        </p:spPr>
        <p:txBody>
          <a:bodyPr wrap="square" rtlCol="0">
            <a:spAutoFit/>
          </a:bodyPr>
          <a:lstStyle/>
          <a:p>
            <a:pPr algn="ctr"/>
            <a:r>
              <a:rPr lang="en-GB" dirty="0"/>
              <a:t>November 2024</a:t>
            </a:r>
          </a:p>
          <a:p>
            <a:pPr algn="ctr"/>
            <a:endParaRPr lang="en-GB" dirty="0">
              <a:latin typeface="Tahoma" panose="020B0604030504040204" pitchFamily="34" charset="0"/>
              <a:ea typeface="Tahoma" panose="020B0604030504040204" pitchFamily="34" charset="0"/>
              <a:cs typeface="Tahoma" panose="020B0604030504040204" pitchFamily="34" charset="0"/>
            </a:endParaRPr>
          </a:p>
          <a:p>
            <a:pPr algn="ctr"/>
            <a:endParaRPr lang="en-GB" dirty="0">
              <a:latin typeface="Tahoma" panose="020B0604030504040204" pitchFamily="34" charset="0"/>
              <a:ea typeface="Tahoma" panose="020B0604030504040204" pitchFamily="34" charset="0"/>
              <a:cs typeface="Tahoma" panose="020B0604030504040204" pitchFamily="34" charset="0"/>
            </a:endParaRPr>
          </a:p>
        </p:txBody>
      </p:sp>
      <p:pic>
        <p:nvPicPr>
          <p:cNvPr id="2" name="Picture 2">
            <a:extLst>
              <a:ext uri="{FF2B5EF4-FFF2-40B4-BE49-F238E27FC236}">
                <a16:creationId xmlns:a16="http://schemas.microsoft.com/office/drawing/2014/main" id="{93DC9D05-152D-D894-B22C-FACA01BD50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841" y="790780"/>
            <a:ext cx="3039918" cy="996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033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a16="http://schemas.microsoft.com/office/drawing/2014/main" id="{BF2994C5-45F0-691D-A559-167A1ED664A9}"/>
              </a:ext>
            </a:extLst>
          </p:cNvPr>
          <p:cNvSpPr txBox="1">
            <a:spLocks noGrp="1"/>
          </p:cNvSpPr>
          <p:nvPr>
            <p:ph type="title"/>
          </p:nvPr>
        </p:nvSpPr>
        <p:spPr>
          <a:xfrm>
            <a:off x="686834" y="1153572"/>
            <a:ext cx="3200400" cy="4461163"/>
          </a:xfrm>
          <a:prstGeom prst="roundRect">
            <a:avLst/>
          </a:prstGeom>
          <a:solidFill>
            <a:srgbClr val="AABFE4"/>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fontScale="9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spcBef>
                <a:spcPct val="0"/>
              </a:spcBef>
              <a:buNone/>
            </a:pPr>
            <a:r>
              <a:rPr lang="en-US" sz="2600" b="0" kern="1200" dirty="0">
                <a:solidFill>
                  <a:schemeClr val="tx1"/>
                </a:solidFill>
                <a:latin typeface="Tahoma" panose="020B0604030504040204" pitchFamily="34" charset="0"/>
                <a:ea typeface="Tahoma" panose="020B0604030504040204" pitchFamily="34" charset="0"/>
                <a:cs typeface="Tahoma" panose="020B0604030504040204" pitchFamily="34" charset="0"/>
              </a:rPr>
              <a:t>To build in capacity to go from youth justice work with children and victims’ inspection (</a:t>
            </a:r>
            <a:r>
              <a:rPr lang="en-US" sz="2600" b="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IYJWCV</a:t>
            </a:r>
            <a:r>
              <a:rPr lang="en-US" sz="2600" b="0" kern="1200" dirty="0">
                <a:solidFill>
                  <a:schemeClr val="tx1"/>
                </a:solidFill>
                <a:latin typeface="Tahoma" panose="020B0604030504040204" pitchFamily="34" charset="0"/>
                <a:ea typeface="Tahoma" panose="020B0604030504040204" pitchFamily="34" charset="0"/>
                <a:cs typeface="Tahoma" panose="020B0604030504040204" pitchFamily="34" charset="0"/>
              </a:rPr>
              <a:t>) to Inspection of Youth Justice Services (</a:t>
            </a:r>
            <a:r>
              <a:rPr lang="en-US" sz="2600" b="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IYJS</a:t>
            </a:r>
            <a:r>
              <a:rPr lang="en-US" sz="2600" b="0" kern="1200" dirty="0">
                <a:solidFill>
                  <a:schemeClr val="tx1"/>
                </a:solidFill>
                <a:latin typeface="Tahoma" panose="020B0604030504040204" pitchFamily="34" charset="0"/>
                <a:ea typeface="Tahoma" panose="020B0604030504040204" pitchFamily="34" charset="0"/>
                <a:cs typeface="Tahoma" panose="020B0604030504040204" pitchFamily="34" charset="0"/>
              </a:rPr>
              <a:t>) inspection where required – a ‘reactive’ </a:t>
            </a:r>
            <a:r>
              <a:rPr lang="en-US" sz="2600" b="0" kern="1200" dirty="0" err="1">
                <a:solidFill>
                  <a:schemeClr val="tx1"/>
                </a:solidFill>
                <a:latin typeface="Tahoma" panose="020B0604030504040204" pitchFamily="34" charset="0"/>
                <a:ea typeface="Tahoma" panose="020B0604030504040204" pitchFamily="34" charset="0"/>
                <a:cs typeface="Tahoma" panose="020B0604030504040204" pitchFamily="34" charset="0"/>
              </a:rPr>
              <a:t>IYJS</a:t>
            </a:r>
            <a:endParaRPr lang="en-US" sz="2600" b="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 name="Content Placeholder 8">
            <a:extLst>
              <a:ext uri="{FF2B5EF4-FFF2-40B4-BE49-F238E27FC236}">
                <a16:creationId xmlns:a16="http://schemas.microsoft.com/office/drawing/2014/main" id="{2398611F-D997-ADE8-8891-240924FD581C}"/>
              </a:ext>
            </a:extLst>
          </p:cNvPr>
          <p:cNvSpPr txBox="1">
            <a:spLocks noGrp="1"/>
          </p:cNvSpPr>
          <p:nvPr>
            <p:ph idx="1"/>
          </p:nvPr>
        </p:nvSpPr>
        <p:spPr>
          <a:xfrm>
            <a:off x="4447308" y="591344"/>
            <a:ext cx="6906491" cy="5585619"/>
          </a:xfrm>
          <a:prstGeom prst="roundRect">
            <a:avLst/>
          </a:prstGeom>
          <a:solidFill>
            <a:srgbClr val="AABFE4"/>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Small number of inspections to be deployed at short notice per year where the inspectorate are concerned about our findings for youth justice work with children and victims (such as inadequate ratings or organizational alerts) or particularly impressed and wish to know more </a:t>
            </a:r>
          </a:p>
          <a:p>
            <a:pPr marL="0"/>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Will occur within 4-6 weeks of the original inspection</a:t>
            </a:r>
          </a:p>
          <a:p>
            <a:pPr marL="0"/>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Enable the inspectorate to explore in detail the governance arrangements and the impact they are having.</a:t>
            </a:r>
          </a:p>
        </p:txBody>
      </p:sp>
      <p:sp>
        <p:nvSpPr>
          <p:cNvPr id="2" name="TextBox 1">
            <a:extLst>
              <a:ext uri="{FF2B5EF4-FFF2-40B4-BE49-F238E27FC236}">
                <a16:creationId xmlns:a16="http://schemas.microsoft.com/office/drawing/2014/main" id="{49B635E1-6C1F-0B85-5C43-51AC0C584938}"/>
              </a:ext>
            </a:extLst>
          </p:cNvPr>
          <p:cNvSpPr txBox="1"/>
          <p:nvPr/>
        </p:nvSpPr>
        <p:spPr>
          <a:xfrm>
            <a:off x="8451604" y="1412489"/>
            <a:ext cx="3197701" cy="4363844"/>
          </a:xfrm>
          <a:prstGeom prst="rect">
            <a:avLst/>
          </a:prstGeom>
        </p:spPr>
        <p:txBody>
          <a:bodyPr vert="horz" lIns="91440" tIns="45720" rIns="91440" bIns="45720" rtlCol="0">
            <a:normAutofit/>
          </a:bodyPr>
          <a:lstStyle/>
          <a:p>
            <a:pPr marL="400050" marR="0" lvl="0" indent="-3429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0159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A1EF-EB9B-4525-B24F-62F5EB2F38C2}"/>
              </a:ext>
            </a:extLst>
          </p:cNvPr>
          <p:cNvSpPr>
            <a:spLocks noGrp="1"/>
          </p:cNvSpPr>
          <p:nvPr>
            <p:ph type="title"/>
          </p:nvPr>
        </p:nvSpPr>
        <p:spPr/>
        <p:txBody>
          <a:bodyPr/>
          <a:lstStyle/>
          <a:p>
            <a:pPr algn="ctr"/>
            <a:r>
              <a:rPr lang="en-GB" dirty="0"/>
              <a:t>Inspection standards:</a:t>
            </a:r>
          </a:p>
        </p:txBody>
      </p:sp>
      <p:sp>
        <p:nvSpPr>
          <p:cNvPr id="3" name="Content Placeholder 2">
            <a:extLst>
              <a:ext uri="{FF2B5EF4-FFF2-40B4-BE49-F238E27FC236}">
                <a16:creationId xmlns:a16="http://schemas.microsoft.com/office/drawing/2014/main" id="{B0BDF581-E9BC-4399-AF21-6BFFA892116E}"/>
              </a:ext>
            </a:extLst>
          </p:cNvPr>
          <p:cNvSpPr>
            <a:spLocks noGrp="1"/>
          </p:cNvSpPr>
          <p:nvPr>
            <p:ph idx="1"/>
          </p:nvPr>
        </p:nvSpPr>
        <p:spPr/>
        <p:txBody>
          <a:bodyPr/>
          <a:lstStyle/>
          <a:p>
            <a:endParaRPr lang="en-GB" dirty="0"/>
          </a:p>
        </p:txBody>
      </p:sp>
      <p:sp>
        <p:nvSpPr>
          <p:cNvPr id="4" name="Rectangle: Rounded Corners 3">
            <a:extLst>
              <a:ext uri="{FF2B5EF4-FFF2-40B4-BE49-F238E27FC236}">
                <a16:creationId xmlns:a16="http://schemas.microsoft.com/office/drawing/2014/main" id="{817082F5-AB70-46F0-B5A1-084A6E9432F6}"/>
              </a:ext>
            </a:extLst>
          </p:cNvPr>
          <p:cNvSpPr/>
          <p:nvPr/>
        </p:nvSpPr>
        <p:spPr>
          <a:xfrm>
            <a:off x="838199" y="1706596"/>
            <a:ext cx="10515599" cy="1062730"/>
          </a:xfrm>
          <a:prstGeom prst="roundRect">
            <a:avLst/>
          </a:prstGeom>
          <a:solidFill>
            <a:srgbClr val="0085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400" dirty="0">
                <a:solidFill>
                  <a:prstClr val="white"/>
                </a:solidFill>
                <a:latin typeface="Tahoma"/>
              </a:rPr>
              <a:t>Domain One: Organisational Delivery</a:t>
            </a:r>
          </a:p>
        </p:txBody>
      </p:sp>
      <p:sp>
        <p:nvSpPr>
          <p:cNvPr id="7" name="Rectangle: Rounded Corners 6">
            <a:extLst>
              <a:ext uri="{FF2B5EF4-FFF2-40B4-BE49-F238E27FC236}">
                <a16:creationId xmlns:a16="http://schemas.microsoft.com/office/drawing/2014/main" id="{19F1BA07-4FD5-44ED-9ACF-33AD2FEF2DB2}"/>
              </a:ext>
            </a:extLst>
          </p:cNvPr>
          <p:cNvSpPr/>
          <p:nvPr/>
        </p:nvSpPr>
        <p:spPr>
          <a:xfrm>
            <a:off x="838199" y="2904263"/>
            <a:ext cx="10515599" cy="943701"/>
          </a:xfrm>
          <a:prstGeom prst="roundRect">
            <a:avLst/>
          </a:prstGeom>
          <a:solidFill>
            <a:srgbClr val="0077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2400" dirty="0">
                <a:solidFill>
                  <a:prstClr val="white"/>
                </a:solidFill>
                <a:latin typeface="Tahoma"/>
              </a:rPr>
              <a:t>1.1 Governance and Leadership</a:t>
            </a:r>
          </a:p>
        </p:txBody>
      </p:sp>
      <p:sp>
        <p:nvSpPr>
          <p:cNvPr id="8" name="Rectangle: Rounded Corners 7">
            <a:extLst>
              <a:ext uri="{FF2B5EF4-FFF2-40B4-BE49-F238E27FC236}">
                <a16:creationId xmlns:a16="http://schemas.microsoft.com/office/drawing/2014/main" id="{68EE32F5-7153-46E1-9A80-9A5437C17CE3}"/>
              </a:ext>
            </a:extLst>
          </p:cNvPr>
          <p:cNvSpPr/>
          <p:nvPr/>
        </p:nvSpPr>
        <p:spPr>
          <a:xfrm>
            <a:off x="838199" y="3982900"/>
            <a:ext cx="10515599" cy="943701"/>
          </a:xfrm>
          <a:prstGeom prst="roundRect">
            <a:avLst/>
          </a:prstGeom>
          <a:solidFill>
            <a:srgbClr val="0077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endParaRPr lang="en-US" sz="2400" dirty="0">
              <a:solidFill>
                <a:prstClr val="white"/>
              </a:solidFill>
              <a:latin typeface="Tahoma"/>
            </a:endParaRPr>
          </a:p>
          <a:p>
            <a:pPr defTabSz="457200"/>
            <a:r>
              <a:rPr lang="en-US" sz="2400" dirty="0">
                <a:solidFill>
                  <a:prstClr val="white"/>
                </a:solidFill>
                <a:latin typeface="Tahoma"/>
              </a:rPr>
              <a:t>1.2 Staffing</a:t>
            </a:r>
          </a:p>
          <a:p>
            <a:pPr defTabSz="457200"/>
            <a:endParaRPr lang="en-US" sz="2400" dirty="0">
              <a:solidFill>
                <a:prstClr val="white"/>
              </a:solidFill>
              <a:latin typeface="Tahoma"/>
            </a:endParaRPr>
          </a:p>
        </p:txBody>
      </p:sp>
      <p:sp>
        <p:nvSpPr>
          <p:cNvPr id="9" name="Rectangle: Rounded Corners 8">
            <a:extLst>
              <a:ext uri="{FF2B5EF4-FFF2-40B4-BE49-F238E27FC236}">
                <a16:creationId xmlns:a16="http://schemas.microsoft.com/office/drawing/2014/main" id="{4054BDD4-B09D-48BC-9BA7-EB71D839201A}"/>
              </a:ext>
            </a:extLst>
          </p:cNvPr>
          <p:cNvSpPr/>
          <p:nvPr/>
        </p:nvSpPr>
        <p:spPr>
          <a:xfrm>
            <a:off x="838198" y="5079932"/>
            <a:ext cx="10515599" cy="943701"/>
          </a:xfrm>
          <a:prstGeom prst="roundRect">
            <a:avLst/>
          </a:prstGeom>
          <a:solidFill>
            <a:srgbClr val="0077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endParaRPr lang="en-US" sz="2400" dirty="0">
              <a:solidFill>
                <a:prstClr val="white"/>
              </a:solidFill>
              <a:latin typeface="Tahoma"/>
            </a:endParaRPr>
          </a:p>
          <a:p>
            <a:pPr defTabSz="457200"/>
            <a:r>
              <a:rPr lang="en-US" sz="2400" dirty="0">
                <a:solidFill>
                  <a:prstClr val="white"/>
                </a:solidFill>
                <a:latin typeface="Tahoma"/>
              </a:rPr>
              <a:t>1.3 Partnerships and Services</a:t>
            </a:r>
          </a:p>
          <a:p>
            <a:pPr defTabSz="457200"/>
            <a:r>
              <a:rPr lang="en-GB" sz="2400" dirty="0">
                <a:solidFill>
                  <a:prstClr val="white"/>
                </a:solidFill>
                <a:latin typeface="Tahoma"/>
              </a:rPr>
              <a:t> </a:t>
            </a:r>
            <a:endParaRPr lang="en-US" sz="2400" dirty="0">
              <a:solidFill>
                <a:prstClr val="white"/>
              </a:solidFill>
              <a:latin typeface="Tahoma"/>
            </a:endParaRPr>
          </a:p>
        </p:txBody>
      </p:sp>
    </p:spTree>
    <p:extLst>
      <p:ext uri="{BB962C8B-B14F-4D97-AF65-F5344CB8AC3E}">
        <p14:creationId xmlns:p14="http://schemas.microsoft.com/office/powerpoint/2010/main" val="27088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88F20-56C7-57EC-6127-8115114BD0D9}"/>
              </a:ext>
            </a:extLst>
          </p:cNvPr>
          <p:cNvSpPr>
            <a:spLocks noGrp="1"/>
          </p:cNvSpPr>
          <p:nvPr>
            <p:ph type="title"/>
          </p:nvPr>
        </p:nvSpPr>
        <p:spPr>
          <a:xfrm>
            <a:off x="429659" y="365127"/>
            <a:ext cx="10924142" cy="1325563"/>
          </a:xfrm>
        </p:spPr>
        <p:txBody>
          <a:bodyPr/>
          <a:lstStyle/>
          <a:p>
            <a:r>
              <a:rPr lang="en-GB" dirty="0"/>
              <a:t>Rating organisational arrangements:</a:t>
            </a:r>
          </a:p>
        </p:txBody>
      </p:sp>
      <p:sp>
        <p:nvSpPr>
          <p:cNvPr id="3" name="Content Placeholder 2">
            <a:extLst>
              <a:ext uri="{FF2B5EF4-FFF2-40B4-BE49-F238E27FC236}">
                <a16:creationId xmlns:a16="http://schemas.microsoft.com/office/drawing/2014/main" id="{377598F6-2193-3DF2-F76C-4841E8DD4DDF}"/>
              </a:ext>
            </a:extLst>
          </p:cNvPr>
          <p:cNvSpPr>
            <a:spLocks noGrp="1"/>
          </p:cNvSpPr>
          <p:nvPr>
            <p:ph idx="1"/>
          </p:nvPr>
        </p:nvSpPr>
        <p:spPr>
          <a:xfrm>
            <a:off x="572877" y="1553379"/>
            <a:ext cx="11391441" cy="4803354"/>
          </a:xfrm>
        </p:spPr>
        <p:txBody>
          <a:bodyPr>
            <a:normAutofit fontScale="47500" lnSpcReduction="20000"/>
          </a:bodyPr>
          <a:lstStyle/>
          <a:p>
            <a:pPr>
              <a:lnSpc>
                <a:spcPct val="120000"/>
              </a:lnSpc>
            </a:pPr>
            <a:r>
              <a:rPr lang="en-GB" sz="3300" dirty="0"/>
              <a:t>Under each key question is  a series of </a:t>
            </a:r>
            <a:r>
              <a:rPr lang="en-GB" sz="3300" b="1" dirty="0"/>
              <a:t>prompt questions </a:t>
            </a:r>
            <a:r>
              <a:rPr lang="en-GB" sz="3300" dirty="0"/>
              <a:t>inspectors will seek to explore and find evidence of during each inspection.  </a:t>
            </a:r>
          </a:p>
          <a:p>
            <a:pPr>
              <a:lnSpc>
                <a:spcPct val="120000"/>
              </a:lnSpc>
            </a:pPr>
            <a:r>
              <a:rPr lang="en-GB" sz="3300" dirty="0"/>
              <a:t>Detail of these and the evidence explored for them is contained in the inspectorate’s youth rules and guidance.  </a:t>
            </a:r>
          </a:p>
          <a:p>
            <a:pPr>
              <a:lnSpc>
                <a:spcPct val="120000"/>
              </a:lnSpc>
            </a:pPr>
            <a:r>
              <a:rPr lang="en-GB" sz="3300" b="1" dirty="0"/>
              <a:t>Board members</a:t>
            </a:r>
            <a:r>
              <a:rPr lang="en-GB" sz="3300" dirty="0"/>
              <a:t>, </a:t>
            </a:r>
            <a:r>
              <a:rPr lang="en-GB" sz="3300" b="1" dirty="0"/>
              <a:t>partners</a:t>
            </a:r>
            <a:r>
              <a:rPr lang="en-GB" sz="3300" dirty="0"/>
              <a:t> and </a:t>
            </a:r>
            <a:r>
              <a:rPr lang="en-GB" sz="3300" b="1" dirty="0"/>
              <a:t>all managers </a:t>
            </a:r>
            <a:r>
              <a:rPr lang="en-GB" sz="3300" dirty="0"/>
              <a:t>within the </a:t>
            </a:r>
            <a:r>
              <a:rPr lang="en-GB" sz="3300" dirty="0" err="1"/>
              <a:t>YJS</a:t>
            </a:r>
            <a:r>
              <a:rPr lang="en-GB" sz="3300" dirty="0"/>
              <a:t> need to ensure they read and are familiar with these.</a:t>
            </a:r>
          </a:p>
          <a:p>
            <a:pPr>
              <a:lnSpc>
                <a:spcPct val="120000"/>
              </a:lnSpc>
            </a:pPr>
            <a:r>
              <a:rPr lang="en-GB" sz="3300" dirty="0"/>
              <a:t>There is a very strong emphasis upon </a:t>
            </a:r>
            <a:r>
              <a:rPr lang="en-GB" sz="3300" b="1" dirty="0"/>
              <a:t>the role </a:t>
            </a:r>
            <a:r>
              <a:rPr lang="en-GB" sz="3300" dirty="0"/>
              <a:t>of the </a:t>
            </a:r>
            <a:r>
              <a:rPr lang="en-GB" sz="3300" b="1" dirty="0"/>
              <a:t>partnership </a:t>
            </a:r>
            <a:r>
              <a:rPr lang="en-GB" sz="3300" dirty="0"/>
              <a:t>and the </a:t>
            </a:r>
            <a:r>
              <a:rPr lang="en-GB" sz="3300" b="1" dirty="0"/>
              <a:t>role</a:t>
            </a:r>
            <a:r>
              <a:rPr lang="en-GB" sz="3300" dirty="0"/>
              <a:t> of the </a:t>
            </a:r>
            <a:r>
              <a:rPr lang="en-GB" sz="3300" b="1" dirty="0"/>
              <a:t>management board </a:t>
            </a:r>
            <a:r>
              <a:rPr lang="en-GB" sz="3300" dirty="0"/>
              <a:t>across</a:t>
            </a:r>
            <a:r>
              <a:rPr lang="en-GB" sz="3300" b="1" dirty="0"/>
              <a:t> both types </a:t>
            </a:r>
            <a:r>
              <a:rPr lang="en-GB" sz="3300" dirty="0"/>
              <a:t>of inspection.  </a:t>
            </a:r>
          </a:p>
          <a:p>
            <a:pPr>
              <a:lnSpc>
                <a:spcPct val="120000"/>
              </a:lnSpc>
            </a:pPr>
            <a:r>
              <a:rPr lang="en-GB" sz="3300" dirty="0"/>
              <a:t>In </a:t>
            </a:r>
            <a:r>
              <a:rPr lang="en-GB" sz="3300" dirty="0" err="1"/>
              <a:t>YJS</a:t>
            </a:r>
            <a:r>
              <a:rPr lang="en-GB" sz="3300" dirty="0"/>
              <a:t> inspections, the link between what is found in case data the role of organisational arrangements is recognised.  Therefore, for leadership and governance and partnerships and services, </a:t>
            </a:r>
            <a:r>
              <a:rPr lang="en-GB" sz="3300" b="1" dirty="0"/>
              <a:t>decision rules</a:t>
            </a:r>
            <a:r>
              <a:rPr lang="en-GB" sz="3300" dirty="0"/>
              <a:t> and </a:t>
            </a:r>
            <a:r>
              <a:rPr lang="en-GB" sz="3300" b="1" dirty="0"/>
              <a:t>guidance apply</a:t>
            </a:r>
          </a:p>
          <a:p>
            <a:pPr>
              <a:lnSpc>
                <a:spcPct val="120000"/>
              </a:lnSpc>
            </a:pPr>
            <a:r>
              <a:rPr lang="en-GB" sz="3300" b="0" dirty="0"/>
              <a:t>In inspections of youth justice work with children and victims (</a:t>
            </a:r>
            <a:r>
              <a:rPr lang="en-GB" sz="3300" b="0" dirty="0" err="1"/>
              <a:t>IYJWCV</a:t>
            </a:r>
            <a:r>
              <a:rPr lang="en-GB" sz="3300" b="0" dirty="0"/>
              <a:t>) organisational arrangement standards are considered through </a:t>
            </a:r>
            <a:r>
              <a:rPr lang="en-GB" sz="3300" b="1" dirty="0"/>
              <a:t>the lens of the work that is being delivered with children and victims.</a:t>
            </a:r>
          </a:p>
          <a:p>
            <a:pPr>
              <a:lnSpc>
                <a:spcPct val="120000"/>
              </a:lnSpc>
            </a:pPr>
            <a:r>
              <a:rPr lang="en-GB" sz="3300" b="0" dirty="0"/>
              <a:t>In our inspections of youth justice services (</a:t>
            </a:r>
            <a:r>
              <a:rPr lang="en-GB" sz="3300" b="0" dirty="0" err="1"/>
              <a:t>IYJS</a:t>
            </a:r>
            <a:r>
              <a:rPr lang="en-GB" sz="3300" b="0" dirty="0"/>
              <a:t>) these standards are </a:t>
            </a:r>
            <a:r>
              <a:rPr lang="en-GB" sz="3300" b="1" dirty="0"/>
              <a:t>inspected </a:t>
            </a:r>
            <a:r>
              <a:rPr lang="en-GB" sz="3300" b="0" dirty="0"/>
              <a:t>and </a:t>
            </a:r>
            <a:r>
              <a:rPr lang="en-GB" sz="3300" b="1" dirty="0"/>
              <a:t>rated.</a:t>
            </a:r>
          </a:p>
          <a:p>
            <a:pPr>
              <a:lnSpc>
                <a:spcPct val="120000"/>
              </a:lnSpc>
            </a:pPr>
            <a:r>
              <a:rPr lang="en-GB" sz="3300" dirty="0"/>
              <a:t>The decision for ratings is decided at the ratings panel</a:t>
            </a:r>
          </a:p>
          <a:p>
            <a:pPr marL="0" indent="0">
              <a:buNone/>
            </a:pPr>
            <a:endParaRPr lang="en-GB" dirty="0"/>
          </a:p>
        </p:txBody>
      </p:sp>
    </p:spTree>
    <p:extLst>
      <p:ext uri="{BB962C8B-B14F-4D97-AF65-F5344CB8AC3E}">
        <p14:creationId xmlns:p14="http://schemas.microsoft.com/office/powerpoint/2010/main" val="1373079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8A1EF-EB9B-4525-B24F-62F5EB2F38C2}"/>
              </a:ext>
            </a:extLst>
          </p:cNvPr>
          <p:cNvSpPr>
            <a:spLocks noGrp="1"/>
          </p:cNvSpPr>
          <p:nvPr>
            <p:ph type="title"/>
          </p:nvPr>
        </p:nvSpPr>
        <p:spPr/>
        <p:txBody>
          <a:bodyPr/>
          <a:lstStyle/>
          <a:p>
            <a:pPr algn="ctr"/>
            <a:r>
              <a:rPr lang="en-GB" dirty="0"/>
              <a:t>Domain Two: work with children</a:t>
            </a:r>
          </a:p>
        </p:txBody>
      </p:sp>
      <p:sp>
        <p:nvSpPr>
          <p:cNvPr id="3" name="Content Placeholder 2">
            <a:extLst>
              <a:ext uri="{FF2B5EF4-FFF2-40B4-BE49-F238E27FC236}">
                <a16:creationId xmlns:a16="http://schemas.microsoft.com/office/drawing/2014/main" id="{B0BDF581-E9BC-4399-AF21-6BFFA892116E}"/>
              </a:ext>
            </a:extLst>
          </p:cNvPr>
          <p:cNvSpPr>
            <a:spLocks noGrp="1"/>
          </p:cNvSpPr>
          <p:nvPr>
            <p:ph idx="1"/>
          </p:nvPr>
        </p:nvSpPr>
        <p:spPr/>
        <p:txBody>
          <a:bodyPr/>
          <a:lstStyle/>
          <a:p>
            <a:endParaRPr lang="en-GB" dirty="0"/>
          </a:p>
        </p:txBody>
      </p:sp>
      <p:sp>
        <p:nvSpPr>
          <p:cNvPr id="4" name="Rectangle: Rounded Corners 3">
            <a:extLst>
              <a:ext uri="{FF2B5EF4-FFF2-40B4-BE49-F238E27FC236}">
                <a16:creationId xmlns:a16="http://schemas.microsoft.com/office/drawing/2014/main" id="{817082F5-AB70-46F0-B5A1-084A6E9432F6}"/>
              </a:ext>
            </a:extLst>
          </p:cNvPr>
          <p:cNvSpPr/>
          <p:nvPr/>
        </p:nvSpPr>
        <p:spPr>
          <a:xfrm>
            <a:off x="838199" y="1653900"/>
            <a:ext cx="10515599" cy="1130865"/>
          </a:xfrm>
          <a:prstGeom prst="roundRect">
            <a:avLst/>
          </a:prstGeom>
          <a:solidFill>
            <a:srgbClr val="0077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GB" sz="2400" dirty="0">
                <a:solidFill>
                  <a:prstClr val="white"/>
                </a:solidFill>
                <a:latin typeface="Tahoma"/>
              </a:rPr>
              <a:t>Three standards with two key questions each:</a:t>
            </a:r>
          </a:p>
          <a:p>
            <a:pPr marL="342900" indent="-342900" defTabSz="457200">
              <a:buFont typeface="Arial" panose="020B0604020202020204" pitchFamily="34" charset="0"/>
              <a:buChar char="•"/>
            </a:pPr>
            <a:r>
              <a:rPr lang="en-GB" sz="2400" dirty="0">
                <a:solidFill>
                  <a:prstClr val="white"/>
                </a:solidFill>
                <a:latin typeface="Tahoma"/>
              </a:rPr>
              <a:t>Work to achieve positive change for the child</a:t>
            </a:r>
          </a:p>
          <a:p>
            <a:pPr marL="342900" indent="-342900" defTabSz="457200">
              <a:buFont typeface="Arial" panose="020B0604020202020204" pitchFamily="34" charset="0"/>
              <a:buChar char="•"/>
            </a:pPr>
            <a:r>
              <a:rPr lang="en-GB" sz="2400" dirty="0">
                <a:solidFill>
                  <a:prstClr val="white"/>
                </a:solidFill>
                <a:latin typeface="Tahoma"/>
              </a:rPr>
              <a:t>Work to keep children and communities safe</a:t>
            </a:r>
          </a:p>
        </p:txBody>
      </p:sp>
      <p:sp>
        <p:nvSpPr>
          <p:cNvPr id="14" name="Rectangle: Rounded Corners 13">
            <a:extLst>
              <a:ext uri="{FF2B5EF4-FFF2-40B4-BE49-F238E27FC236}">
                <a16:creationId xmlns:a16="http://schemas.microsoft.com/office/drawing/2014/main" id="{3F2D06AC-AB1A-415A-9B58-C84329390D2C}"/>
              </a:ext>
            </a:extLst>
          </p:cNvPr>
          <p:cNvSpPr/>
          <p:nvPr/>
        </p:nvSpPr>
        <p:spPr>
          <a:xfrm>
            <a:off x="838198" y="2852233"/>
            <a:ext cx="10515599" cy="775792"/>
          </a:xfrm>
          <a:prstGeom prst="roundRect">
            <a:avLst/>
          </a:prstGeom>
          <a:solidFill>
            <a:srgbClr val="0085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GB" sz="2400" dirty="0">
                <a:solidFill>
                  <a:prstClr val="white"/>
                </a:solidFill>
                <a:latin typeface="Tahoma"/>
              </a:rPr>
              <a:t>2.1 Assessing</a:t>
            </a:r>
          </a:p>
        </p:txBody>
      </p:sp>
      <p:sp>
        <p:nvSpPr>
          <p:cNvPr id="15" name="Rectangle: Rounded Corners 14">
            <a:extLst>
              <a:ext uri="{FF2B5EF4-FFF2-40B4-BE49-F238E27FC236}">
                <a16:creationId xmlns:a16="http://schemas.microsoft.com/office/drawing/2014/main" id="{5B9D98A9-0011-40FF-91C6-2FD2C4844F44}"/>
              </a:ext>
            </a:extLst>
          </p:cNvPr>
          <p:cNvSpPr/>
          <p:nvPr/>
        </p:nvSpPr>
        <p:spPr>
          <a:xfrm>
            <a:off x="838198" y="3696947"/>
            <a:ext cx="10515598" cy="775792"/>
          </a:xfrm>
          <a:prstGeom prst="roundRect">
            <a:avLst/>
          </a:prstGeom>
          <a:solidFill>
            <a:srgbClr val="0085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GB" sz="2400" dirty="0">
                <a:solidFill>
                  <a:prstClr val="white"/>
                </a:solidFill>
                <a:latin typeface="Tahoma"/>
              </a:rPr>
              <a:t>2.2 Planning</a:t>
            </a:r>
          </a:p>
        </p:txBody>
      </p:sp>
      <p:sp>
        <p:nvSpPr>
          <p:cNvPr id="16" name="Rectangle: Rounded Corners 15">
            <a:extLst>
              <a:ext uri="{FF2B5EF4-FFF2-40B4-BE49-F238E27FC236}">
                <a16:creationId xmlns:a16="http://schemas.microsoft.com/office/drawing/2014/main" id="{254793CD-FF47-429D-8218-F7424A9D9F0D}"/>
              </a:ext>
            </a:extLst>
          </p:cNvPr>
          <p:cNvSpPr/>
          <p:nvPr/>
        </p:nvSpPr>
        <p:spPr>
          <a:xfrm>
            <a:off x="838198" y="4540207"/>
            <a:ext cx="10515598" cy="775792"/>
          </a:xfrm>
          <a:prstGeom prst="roundRect">
            <a:avLst/>
          </a:prstGeom>
          <a:solidFill>
            <a:srgbClr val="0085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GB" sz="2400" dirty="0">
                <a:solidFill>
                  <a:prstClr val="white"/>
                </a:solidFill>
                <a:latin typeface="Tahoma"/>
              </a:rPr>
              <a:t>2.3 Delivery</a:t>
            </a:r>
          </a:p>
        </p:txBody>
      </p:sp>
      <p:sp>
        <p:nvSpPr>
          <p:cNvPr id="18" name="Rectangle: Rounded Corners 17">
            <a:extLst>
              <a:ext uri="{FF2B5EF4-FFF2-40B4-BE49-F238E27FC236}">
                <a16:creationId xmlns:a16="http://schemas.microsoft.com/office/drawing/2014/main" id="{30D3C452-D294-4277-B6B9-0B541ADE5DAB}"/>
              </a:ext>
            </a:extLst>
          </p:cNvPr>
          <p:cNvSpPr/>
          <p:nvPr/>
        </p:nvSpPr>
        <p:spPr>
          <a:xfrm>
            <a:off x="838199" y="5383467"/>
            <a:ext cx="10515599" cy="775792"/>
          </a:xfrm>
          <a:prstGeom prst="roundRect">
            <a:avLst/>
          </a:prstGeom>
          <a:solidFill>
            <a:srgbClr val="0077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GB" sz="2400" dirty="0">
                <a:solidFill>
                  <a:prstClr val="white"/>
                </a:solidFill>
                <a:latin typeface="Tahoma"/>
              </a:rPr>
              <a:t>Reviewing is included across assessment, planning and delivery</a:t>
            </a:r>
          </a:p>
        </p:txBody>
      </p:sp>
    </p:spTree>
    <p:extLst>
      <p:ext uri="{BB962C8B-B14F-4D97-AF65-F5344CB8AC3E}">
        <p14:creationId xmlns:p14="http://schemas.microsoft.com/office/powerpoint/2010/main" val="681546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lourful carved figures of humans">
            <a:extLst>
              <a:ext uri="{FF2B5EF4-FFF2-40B4-BE49-F238E27FC236}">
                <a16:creationId xmlns:a16="http://schemas.microsoft.com/office/drawing/2014/main" id="{016997D8-8E2E-9855-01DA-920FF55EC0FF}"/>
              </a:ext>
            </a:extLst>
          </p:cNvPr>
          <p:cNvPicPr>
            <a:picLocks noChangeAspect="1"/>
          </p:cNvPicPr>
          <p:nvPr/>
        </p:nvPicPr>
        <p:blipFill>
          <a:blip r:embed="rId3"/>
          <a:srcRect l="18343" r="18110" b="-1"/>
          <a:stretch/>
        </p:blipFill>
        <p:spPr>
          <a:xfrm>
            <a:off x="20" y="10"/>
            <a:ext cx="6116549" cy="6466891"/>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3" name="Content Placeholder 2">
            <a:extLst>
              <a:ext uri="{FF2B5EF4-FFF2-40B4-BE49-F238E27FC236}">
                <a16:creationId xmlns:a16="http://schemas.microsoft.com/office/drawing/2014/main" id="{F8556493-B7FB-0BB5-ED00-A0EECFD97F52}"/>
              </a:ext>
            </a:extLst>
          </p:cNvPr>
          <p:cNvSpPr>
            <a:spLocks noGrp="1"/>
          </p:cNvSpPr>
          <p:nvPr>
            <p:ph idx="1"/>
          </p:nvPr>
        </p:nvSpPr>
        <p:spPr>
          <a:xfrm>
            <a:off x="5464365" y="1454227"/>
            <a:ext cx="6356733" cy="4722736"/>
          </a:xfrm>
        </p:spPr>
        <p:txBody>
          <a:bodyPr>
            <a:normAutofit lnSpcReduction="10000"/>
          </a:bodyPr>
          <a:lstStyle/>
          <a:p>
            <a:pPr>
              <a:lnSpc>
                <a:spcPct val="100000"/>
              </a:lnSpc>
            </a:pPr>
            <a:r>
              <a:rPr lang="en-GB" sz="1400" b="0" i="0" dirty="0">
                <a:effectLst/>
              </a:rPr>
              <a:t>Pathways into offending tend to be multi-layered, and children within the justice system have a variety of lived experiences across the individual, family, social and environmental domains. </a:t>
            </a:r>
          </a:p>
          <a:p>
            <a:pPr>
              <a:lnSpc>
                <a:spcPct val="100000"/>
              </a:lnSpc>
            </a:pPr>
            <a:r>
              <a:rPr lang="en-GB" sz="1400" b="0" i="0" dirty="0">
                <a:effectLst/>
              </a:rPr>
              <a:t>The social-ecological framework recognises the importance of the context that a child finds themselves in, and how responses need to be holistic and child-centred, paying attention to the individual, interpersonal (family and peers), community, and societal levels.</a:t>
            </a:r>
          </a:p>
          <a:p>
            <a:pPr>
              <a:lnSpc>
                <a:spcPct val="100000"/>
              </a:lnSpc>
            </a:pPr>
            <a:r>
              <a:rPr lang="en-GB" sz="1400" b="0" i="0" dirty="0">
                <a:effectLst/>
              </a:rPr>
              <a:t>A whole systems approach recognises the need for a range of different activities at the various levels of the socio-ecological model, especially when rooted in a strengths-based, trauma-informed way that works with individual need. </a:t>
            </a:r>
          </a:p>
          <a:p>
            <a:pPr>
              <a:lnSpc>
                <a:spcPct val="100000"/>
              </a:lnSpc>
            </a:pPr>
            <a:r>
              <a:rPr lang="en-GB" sz="1400" b="0" i="0" dirty="0">
                <a:effectLst/>
              </a:rPr>
              <a:t>The key factors associated with offending, such as poverty, neglect and abuse, family and neighbourhood environments characterised by violence, to educational disconnect, substance misuse and relationship fragility, all highlight the importance of a holistic approach.</a:t>
            </a:r>
          </a:p>
          <a:p>
            <a:pPr>
              <a:lnSpc>
                <a:spcPct val="100000"/>
              </a:lnSpc>
            </a:pPr>
            <a:r>
              <a:rPr lang="en-GB" sz="1400" dirty="0"/>
              <a:t>Child first principles outline that addressing risks of harm to the child or others is crucial to provide the safe space for child development and for victims and potential victims, but stigma can be reduced if this understood in more positive terms like keeping everybody safe, safeguarding, or health and safety </a:t>
            </a:r>
          </a:p>
        </p:txBody>
      </p:sp>
      <p:sp>
        <p:nvSpPr>
          <p:cNvPr id="2" name="Title 1">
            <a:extLst>
              <a:ext uri="{FF2B5EF4-FFF2-40B4-BE49-F238E27FC236}">
                <a16:creationId xmlns:a16="http://schemas.microsoft.com/office/drawing/2014/main" id="{F61198ED-BAE8-1B86-0A9F-0B427EFA2856}"/>
              </a:ext>
            </a:extLst>
          </p:cNvPr>
          <p:cNvSpPr>
            <a:spLocks noGrp="1"/>
          </p:cNvSpPr>
          <p:nvPr>
            <p:ph type="title"/>
          </p:nvPr>
        </p:nvSpPr>
        <p:spPr>
          <a:xfrm>
            <a:off x="187287" y="198303"/>
            <a:ext cx="11001258" cy="1147862"/>
          </a:xfrm>
        </p:spPr>
        <p:txBody>
          <a:bodyPr>
            <a:normAutofit/>
          </a:bodyPr>
          <a:lstStyle/>
          <a:p>
            <a:r>
              <a:rPr lang="en-GB" sz="3600" dirty="0"/>
              <a:t>Keeping the child and communities safe: A change in inspection language:</a:t>
            </a:r>
          </a:p>
        </p:txBody>
      </p:sp>
    </p:spTree>
    <p:extLst>
      <p:ext uri="{BB962C8B-B14F-4D97-AF65-F5344CB8AC3E}">
        <p14:creationId xmlns:p14="http://schemas.microsoft.com/office/powerpoint/2010/main" val="3324406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537C2-64FB-276B-9398-9A7DDF906180}"/>
              </a:ext>
            </a:extLst>
          </p:cNvPr>
          <p:cNvSpPr>
            <a:spLocks noGrp="1"/>
          </p:cNvSpPr>
          <p:nvPr>
            <p:ph type="title"/>
          </p:nvPr>
        </p:nvSpPr>
        <p:spPr>
          <a:xfrm>
            <a:off x="253388" y="350472"/>
            <a:ext cx="4170700" cy="5318891"/>
          </a:xfrm>
        </p:spPr>
        <p:txBody>
          <a:bodyPr>
            <a:normAutofit/>
          </a:bodyPr>
          <a:lstStyle/>
          <a:p>
            <a:r>
              <a:rPr lang="en-GB" sz="4100" dirty="0"/>
              <a:t>The identification of safety concerns relating to children </a:t>
            </a:r>
            <a:br>
              <a:rPr lang="en-GB" sz="4100" dirty="0"/>
            </a:br>
            <a:r>
              <a:rPr lang="en-GB" sz="4100" dirty="0"/>
              <a:t>(</a:t>
            </a:r>
            <a:r>
              <a:rPr lang="en-GB" sz="4100" i="1" dirty="0"/>
              <a:t>Research &amp; Analysis Bulletin </a:t>
            </a:r>
            <a:r>
              <a:rPr lang="en-GB" sz="4100" dirty="0"/>
              <a:t>2022)</a:t>
            </a:r>
          </a:p>
        </p:txBody>
      </p:sp>
      <p:sp>
        <p:nvSpPr>
          <p:cNvPr id="3" name="Content Placeholder 2">
            <a:extLst>
              <a:ext uri="{FF2B5EF4-FFF2-40B4-BE49-F238E27FC236}">
                <a16:creationId xmlns:a16="http://schemas.microsoft.com/office/drawing/2014/main" id="{03FB5096-1212-1BEE-1117-7B029811A682}"/>
              </a:ext>
            </a:extLst>
          </p:cNvPr>
          <p:cNvSpPr>
            <a:spLocks noGrp="1"/>
          </p:cNvSpPr>
          <p:nvPr>
            <p:ph idx="1"/>
          </p:nvPr>
        </p:nvSpPr>
        <p:spPr>
          <a:xfrm>
            <a:off x="4424088" y="525443"/>
            <a:ext cx="7514524" cy="5578754"/>
          </a:xfrm>
        </p:spPr>
        <p:txBody>
          <a:bodyPr anchor="ctr">
            <a:normAutofit/>
          </a:bodyPr>
          <a:lstStyle/>
          <a:p>
            <a:pPr marL="0" indent="0">
              <a:lnSpc>
                <a:spcPct val="100000"/>
              </a:lnSpc>
              <a:buNone/>
            </a:pPr>
            <a:r>
              <a:rPr lang="en-GB" sz="1400" dirty="0"/>
              <a:t>The safety concerns relating to the children themselves and to other people were often overlapping and intertwined, with links to the following: </a:t>
            </a:r>
          </a:p>
          <a:p>
            <a:pPr>
              <a:lnSpc>
                <a:spcPct val="100000"/>
              </a:lnSpc>
            </a:pPr>
            <a:r>
              <a:rPr lang="en-GB" sz="1400" dirty="0"/>
              <a:t>carrying knives or other weapons </a:t>
            </a:r>
          </a:p>
          <a:p>
            <a:pPr>
              <a:lnSpc>
                <a:spcPct val="100000"/>
              </a:lnSpc>
            </a:pPr>
            <a:r>
              <a:rPr lang="en-GB" sz="1400" dirty="0"/>
              <a:t>illegal drug possession </a:t>
            </a:r>
          </a:p>
          <a:p>
            <a:pPr>
              <a:lnSpc>
                <a:spcPct val="100000"/>
              </a:lnSpc>
            </a:pPr>
            <a:r>
              <a:rPr lang="en-GB" sz="1400" dirty="0"/>
              <a:t>drug and alcohol misuse </a:t>
            </a:r>
          </a:p>
          <a:p>
            <a:pPr>
              <a:lnSpc>
                <a:spcPct val="100000"/>
              </a:lnSpc>
            </a:pPr>
            <a:r>
              <a:rPr lang="en-GB" sz="1400" dirty="0"/>
              <a:t>adversity and trauma </a:t>
            </a:r>
          </a:p>
          <a:p>
            <a:pPr>
              <a:lnSpc>
                <a:spcPct val="100000"/>
              </a:lnSpc>
            </a:pPr>
            <a:r>
              <a:rPr lang="en-GB" sz="1400" dirty="0"/>
              <a:t>care experience </a:t>
            </a:r>
          </a:p>
          <a:p>
            <a:pPr>
              <a:lnSpc>
                <a:spcPct val="100000"/>
              </a:lnSpc>
            </a:pPr>
            <a:r>
              <a:rPr lang="en-GB" sz="1400" dirty="0"/>
              <a:t>criminal exploitation, including county lines </a:t>
            </a:r>
          </a:p>
          <a:p>
            <a:pPr>
              <a:lnSpc>
                <a:spcPct val="100000"/>
              </a:lnSpc>
            </a:pPr>
            <a:r>
              <a:rPr lang="en-GB" sz="1400" dirty="0"/>
              <a:t>mental health issues </a:t>
            </a:r>
          </a:p>
          <a:p>
            <a:pPr>
              <a:lnSpc>
                <a:spcPct val="100000"/>
              </a:lnSpc>
            </a:pPr>
            <a:r>
              <a:rPr lang="en-GB" sz="1400" dirty="0"/>
              <a:t>domestic abuse </a:t>
            </a:r>
          </a:p>
          <a:p>
            <a:pPr>
              <a:lnSpc>
                <a:spcPct val="100000"/>
              </a:lnSpc>
            </a:pPr>
            <a:r>
              <a:rPr lang="en-GB" sz="1400" dirty="0"/>
              <a:t>family issues </a:t>
            </a:r>
          </a:p>
          <a:p>
            <a:pPr>
              <a:lnSpc>
                <a:spcPct val="100000"/>
              </a:lnSpc>
            </a:pPr>
            <a:r>
              <a:rPr lang="en-GB" sz="1400" dirty="0"/>
              <a:t>negative peer influences.</a:t>
            </a:r>
          </a:p>
          <a:p>
            <a:pPr marL="0" indent="0">
              <a:lnSpc>
                <a:spcPct val="100000"/>
              </a:lnSpc>
              <a:buNone/>
            </a:pPr>
            <a:r>
              <a:rPr lang="en-GB" sz="1400" dirty="0"/>
              <a:t>The research identifies that we need to think of them as </a:t>
            </a:r>
            <a:r>
              <a:rPr lang="en-GB" sz="1400" b="1" dirty="0"/>
              <a:t>two sides of the same coin</a:t>
            </a:r>
            <a:r>
              <a:rPr lang="en-GB" sz="1400" dirty="0"/>
              <a:t>.</a:t>
            </a:r>
          </a:p>
          <a:p>
            <a:pPr marL="0" indent="0">
              <a:lnSpc>
                <a:spcPct val="100000"/>
              </a:lnSpc>
              <a:buNone/>
            </a:pPr>
            <a:r>
              <a:rPr lang="en-GB" sz="1400" dirty="0"/>
              <a:t>We need to think about </a:t>
            </a:r>
            <a:r>
              <a:rPr lang="en-GB" sz="1400" b="1" dirty="0"/>
              <a:t>the safety and wellbeing of all</a:t>
            </a:r>
            <a:r>
              <a:rPr lang="en-GB" sz="1400" dirty="0"/>
              <a:t>.</a:t>
            </a:r>
          </a:p>
          <a:p>
            <a:pPr marL="0" indent="0">
              <a:lnSpc>
                <a:spcPct val="100000"/>
              </a:lnSpc>
              <a:buNone/>
            </a:pPr>
            <a:r>
              <a:rPr lang="en-GB" sz="1400" dirty="0"/>
              <a:t>This has been recognised in why </a:t>
            </a:r>
            <a:r>
              <a:rPr lang="en-GB" sz="1400" b="1" dirty="0"/>
              <a:t>keeping the child</a:t>
            </a:r>
            <a:r>
              <a:rPr lang="en-GB" sz="1400" dirty="0"/>
              <a:t> and </a:t>
            </a:r>
            <a:r>
              <a:rPr lang="en-GB" sz="1400" b="1" dirty="0"/>
              <a:t>community safe </a:t>
            </a:r>
            <a:r>
              <a:rPr lang="en-GB" sz="1400" dirty="0"/>
              <a:t>is now drawn </a:t>
            </a:r>
            <a:r>
              <a:rPr lang="en-GB" sz="1400" b="1" dirty="0"/>
              <a:t>together</a:t>
            </a:r>
            <a:r>
              <a:rPr lang="en-GB" sz="1400" dirty="0"/>
              <a:t> within the inspectorate standards across assessing, planning, and delivery.</a:t>
            </a:r>
          </a:p>
        </p:txBody>
      </p:sp>
    </p:spTree>
    <p:extLst>
      <p:ext uri="{BB962C8B-B14F-4D97-AF65-F5344CB8AC3E}">
        <p14:creationId xmlns:p14="http://schemas.microsoft.com/office/powerpoint/2010/main" val="637413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B8684-57EA-34BF-A506-E57BE198D4AB}"/>
              </a:ext>
            </a:extLst>
          </p:cNvPr>
          <p:cNvSpPr>
            <a:spLocks noGrp="1"/>
          </p:cNvSpPr>
          <p:nvPr>
            <p:ph type="title"/>
          </p:nvPr>
        </p:nvSpPr>
        <p:spPr>
          <a:xfrm>
            <a:off x="363557" y="365127"/>
            <a:ext cx="10990243" cy="1325563"/>
          </a:xfrm>
        </p:spPr>
        <p:txBody>
          <a:bodyPr/>
          <a:lstStyle/>
          <a:p>
            <a:r>
              <a:rPr lang="en-GB" dirty="0"/>
              <a:t>Rating work with children:</a:t>
            </a:r>
          </a:p>
        </p:txBody>
      </p:sp>
      <p:sp>
        <p:nvSpPr>
          <p:cNvPr id="3" name="Content Placeholder 2">
            <a:extLst>
              <a:ext uri="{FF2B5EF4-FFF2-40B4-BE49-F238E27FC236}">
                <a16:creationId xmlns:a16="http://schemas.microsoft.com/office/drawing/2014/main" id="{79807E69-EB1C-1527-6C57-E06AEB2E82B2}"/>
              </a:ext>
            </a:extLst>
          </p:cNvPr>
          <p:cNvSpPr>
            <a:spLocks noGrp="1"/>
          </p:cNvSpPr>
          <p:nvPr>
            <p:ph idx="1"/>
          </p:nvPr>
        </p:nvSpPr>
        <p:spPr>
          <a:xfrm>
            <a:off x="363557" y="1509311"/>
            <a:ext cx="10990243" cy="4667652"/>
          </a:xfrm>
        </p:spPr>
        <p:txBody>
          <a:bodyPr>
            <a:normAutofit fontScale="62500" lnSpcReduction="20000"/>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lang="en-GB" dirty="0"/>
              <a:t>Under each key question is  a series of </a:t>
            </a:r>
            <a:r>
              <a:rPr lang="en-GB" b="1" dirty="0"/>
              <a:t>prompt questions </a:t>
            </a:r>
            <a:r>
              <a:rPr lang="en-GB" dirty="0"/>
              <a:t>inspectors will seek to explore and find evidence of during each inspection.  Detail of these, alongside the key questions, and the evidence expected is contained in the inspectorate’s youth case assessment rules and guidance (</a:t>
            </a:r>
            <a:r>
              <a:rPr lang="en-GB" dirty="0" err="1"/>
              <a:t>CARaG</a:t>
            </a:r>
            <a:r>
              <a:rPr lang="en-GB" dirty="0"/>
              <a:t>).  </a:t>
            </a:r>
          </a:p>
          <a:p>
            <a:pPr marL="0" marR="0" lvl="0" indent="0" algn="l" defTabSz="914400" rtl="0" eaLnBrk="1" fontAlgn="auto" latinLnBrk="0" hangingPunct="1">
              <a:lnSpc>
                <a:spcPct val="12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20000"/>
              </a:lnSpc>
              <a:spcBef>
                <a:spcPts val="0"/>
              </a:spcBef>
              <a:spcAft>
                <a:spcPts val="0"/>
              </a:spcAft>
              <a:buClrTx/>
              <a:buSzTx/>
              <a:buFontTx/>
              <a:buNone/>
              <a:tabLst/>
              <a:defRPr/>
            </a:pPr>
            <a:r>
              <a:rPr lang="en-GB" dirty="0"/>
              <a:t>Inspectors will inspect a </a:t>
            </a:r>
            <a:r>
              <a:rPr lang="en-GB" b="1" dirty="0"/>
              <a:t>number </a:t>
            </a:r>
            <a:r>
              <a:rPr lang="en-GB" dirty="0"/>
              <a:t>of </a:t>
            </a:r>
            <a:r>
              <a:rPr lang="en-GB" b="1" dirty="0"/>
              <a:t>case records </a:t>
            </a:r>
            <a:r>
              <a:rPr lang="en-GB" dirty="0"/>
              <a:t>of </a:t>
            </a:r>
            <a:r>
              <a:rPr lang="en-GB" b="1" dirty="0"/>
              <a:t>work delivered with children </a:t>
            </a:r>
            <a:r>
              <a:rPr lang="en-GB" dirty="0"/>
              <a:t>and answer these </a:t>
            </a:r>
            <a:r>
              <a:rPr lang="en-GB" b="1" dirty="0"/>
              <a:t>key</a:t>
            </a:r>
            <a:r>
              <a:rPr lang="en-GB" dirty="0"/>
              <a:t> and </a:t>
            </a:r>
            <a:r>
              <a:rPr lang="en-GB" b="1" dirty="0"/>
              <a:t>prompt</a:t>
            </a:r>
            <a:r>
              <a:rPr lang="en-GB" dirty="0"/>
              <a:t> questions.  </a:t>
            </a:r>
          </a:p>
          <a:p>
            <a:pPr marL="0" marR="0" lvl="0" indent="0" algn="l" defTabSz="914400" rtl="0" eaLnBrk="1" fontAlgn="auto" latinLnBrk="0" hangingPunct="1">
              <a:lnSpc>
                <a:spcPct val="12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20000"/>
              </a:lnSpc>
              <a:spcBef>
                <a:spcPts val="0"/>
              </a:spcBef>
              <a:spcAft>
                <a:spcPts val="0"/>
              </a:spcAft>
              <a:buClrTx/>
              <a:buSzTx/>
              <a:buFontTx/>
              <a:buNone/>
              <a:tabLst/>
              <a:defRPr/>
            </a:pPr>
            <a:r>
              <a:rPr lang="en-GB" dirty="0"/>
              <a:t>The answers to the </a:t>
            </a:r>
            <a:r>
              <a:rPr lang="en-GB" b="1" dirty="0"/>
              <a:t>key</a:t>
            </a:r>
            <a:r>
              <a:rPr lang="en-GB" dirty="0"/>
              <a:t> questions will generate a </a:t>
            </a:r>
            <a:r>
              <a:rPr lang="en-GB" b="1" dirty="0"/>
              <a:t>score.</a:t>
            </a:r>
          </a:p>
          <a:p>
            <a:pPr marL="0" marR="0" lvl="0" indent="0" algn="l" defTabSz="914400" rtl="0" eaLnBrk="1" fontAlgn="auto" latinLnBrk="0" hangingPunct="1">
              <a:lnSpc>
                <a:spcPct val="12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20000"/>
              </a:lnSpc>
              <a:spcBef>
                <a:spcPts val="0"/>
              </a:spcBef>
              <a:spcAft>
                <a:spcPts val="0"/>
              </a:spcAft>
              <a:buClrTx/>
              <a:buSzTx/>
              <a:buFontTx/>
              <a:buNone/>
              <a:tabLst/>
              <a:defRPr/>
            </a:pPr>
            <a:r>
              <a:rPr lang="en-GB" dirty="0"/>
              <a:t>The </a:t>
            </a:r>
            <a:r>
              <a:rPr lang="en-GB" b="1" dirty="0"/>
              <a:t>lowest</a:t>
            </a:r>
            <a:r>
              <a:rPr lang="en-GB" dirty="0"/>
              <a:t> score for either work to achieve positive change for the child or work to keep the child and communities safe </a:t>
            </a:r>
            <a:r>
              <a:rPr lang="en-GB" b="1" dirty="0"/>
              <a:t>will drive the rating </a:t>
            </a:r>
            <a:r>
              <a:rPr lang="en-GB" dirty="0"/>
              <a:t>for </a:t>
            </a:r>
            <a:r>
              <a:rPr lang="en-GB" b="1" dirty="0"/>
              <a:t>each standard </a:t>
            </a:r>
            <a:r>
              <a:rPr lang="en-GB" dirty="0"/>
              <a:t>(assessing, planning and delivery).  </a:t>
            </a:r>
          </a:p>
          <a:p>
            <a:pPr marL="0" marR="0" lvl="0" indent="0" algn="l" defTabSz="914400" rtl="0" eaLnBrk="1" fontAlgn="auto" latinLnBrk="0" hangingPunct="1">
              <a:lnSpc>
                <a:spcPct val="12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20000"/>
              </a:lnSpc>
              <a:spcBef>
                <a:spcPts val="0"/>
              </a:spcBef>
              <a:spcAft>
                <a:spcPts val="0"/>
              </a:spcAft>
              <a:buClrTx/>
              <a:buSzTx/>
              <a:buFontTx/>
              <a:buNone/>
              <a:tabLst/>
              <a:defRPr/>
            </a:pPr>
            <a:r>
              <a:rPr lang="en-GB" dirty="0"/>
              <a:t>Therefore, it is essential that there is </a:t>
            </a:r>
            <a:r>
              <a:rPr lang="en-GB" b="1" dirty="0"/>
              <a:t>quality</a:t>
            </a:r>
            <a:r>
              <a:rPr lang="en-GB" dirty="0"/>
              <a:t> of work </a:t>
            </a:r>
            <a:r>
              <a:rPr lang="en-GB" b="1" dirty="0"/>
              <a:t>delivered, </a:t>
            </a:r>
            <a:r>
              <a:rPr lang="en-GB" dirty="0"/>
              <a:t>both</a:t>
            </a:r>
            <a:r>
              <a:rPr lang="en-GB" b="1" dirty="0"/>
              <a:t> </a:t>
            </a:r>
            <a:r>
              <a:rPr lang="en-GB" dirty="0"/>
              <a:t>in terms of achieving positive change </a:t>
            </a:r>
            <a:r>
              <a:rPr lang="en-GB" b="1" dirty="0"/>
              <a:t>and </a:t>
            </a:r>
            <a:r>
              <a:rPr lang="en-GB" b="0" dirty="0"/>
              <a:t>keeping the child and communities safe.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endParaRPr lang="en-GB" dirty="0"/>
          </a:p>
        </p:txBody>
      </p:sp>
    </p:spTree>
    <p:extLst>
      <p:ext uri="{BB962C8B-B14F-4D97-AF65-F5344CB8AC3E}">
        <p14:creationId xmlns:p14="http://schemas.microsoft.com/office/powerpoint/2010/main" val="1690603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04BFB-C28B-4D0F-A433-767D95100CB7}"/>
              </a:ext>
            </a:extLst>
          </p:cNvPr>
          <p:cNvSpPr>
            <a:spLocks noGrp="1"/>
          </p:cNvSpPr>
          <p:nvPr>
            <p:ph type="title"/>
          </p:nvPr>
        </p:nvSpPr>
        <p:spPr>
          <a:xfrm>
            <a:off x="2152650" y="172365"/>
            <a:ext cx="7886700" cy="846539"/>
          </a:xfrm>
        </p:spPr>
        <p:txBody>
          <a:bodyPr/>
          <a:lstStyle/>
          <a:p>
            <a:pPr algn="ctr"/>
            <a:r>
              <a:rPr lang="en-GB" dirty="0"/>
              <a:t>Victims</a:t>
            </a:r>
          </a:p>
        </p:txBody>
      </p:sp>
      <p:sp>
        <p:nvSpPr>
          <p:cNvPr id="5" name="Rectangle: Rounded Corners 4">
            <a:extLst>
              <a:ext uri="{FF2B5EF4-FFF2-40B4-BE49-F238E27FC236}">
                <a16:creationId xmlns:a16="http://schemas.microsoft.com/office/drawing/2014/main" id="{18CEB831-C8AE-4F46-8CAF-1A31093E4274}"/>
              </a:ext>
            </a:extLst>
          </p:cNvPr>
          <p:cNvSpPr/>
          <p:nvPr/>
        </p:nvSpPr>
        <p:spPr>
          <a:xfrm>
            <a:off x="793214" y="1018904"/>
            <a:ext cx="10752463" cy="1209901"/>
          </a:xfrm>
          <a:prstGeom prst="roundRect">
            <a:avLst/>
          </a:prstGeom>
          <a:solidFill>
            <a:srgbClr val="00777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2800" b="1" i="1" dirty="0">
              <a:solidFill>
                <a:prstClr val="white"/>
              </a:solidFill>
              <a:latin typeface="Tahoma"/>
            </a:endParaRPr>
          </a:p>
          <a:p>
            <a:pPr algn="ctr" defTabSz="457200"/>
            <a:r>
              <a:rPr lang="en-GB" sz="2400" dirty="0">
                <a:solidFill>
                  <a:prstClr val="white"/>
                </a:solidFill>
                <a:latin typeface="Tahoma"/>
              </a:rPr>
              <a:t>The focus is on the </a:t>
            </a:r>
            <a:r>
              <a:rPr lang="en-GB" sz="2400" u="sng" dirty="0">
                <a:solidFill>
                  <a:prstClr val="white"/>
                </a:solidFill>
                <a:latin typeface="Tahoma"/>
              </a:rPr>
              <a:t>service to victims</a:t>
            </a:r>
            <a:r>
              <a:rPr lang="en-GB" sz="2400" dirty="0">
                <a:solidFill>
                  <a:prstClr val="white"/>
                </a:solidFill>
                <a:latin typeface="Tahoma"/>
              </a:rPr>
              <a:t> rather than the work done with children (which is covered by 2.1-2.3). </a:t>
            </a:r>
            <a:endParaRPr lang="en-US" sz="2400" dirty="0">
              <a:solidFill>
                <a:prstClr val="white"/>
              </a:solidFill>
              <a:latin typeface="Tahoma"/>
            </a:endParaRPr>
          </a:p>
          <a:p>
            <a:pPr algn="ctr" defTabSz="457200"/>
            <a:endParaRPr lang="en-GB" sz="2800" dirty="0">
              <a:solidFill>
                <a:prstClr val="white"/>
              </a:solidFill>
              <a:latin typeface="Tahoma"/>
            </a:endParaRPr>
          </a:p>
        </p:txBody>
      </p:sp>
      <p:sp>
        <p:nvSpPr>
          <p:cNvPr id="11" name="Rectangle: Rounded Corners 10">
            <a:extLst>
              <a:ext uri="{FF2B5EF4-FFF2-40B4-BE49-F238E27FC236}">
                <a16:creationId xmlns:a16="http://schemas.microsoft.com/office/drawing/2014/main" id="{F85DE49C-5B0E-49A4-A4DC-0AE9DCDA7AAD}"/>
              </a:ext>
            </a:extLst>
          </p:cNvPr>
          <p:cNvSpPr/>
          <p:nvPr/>
        </p:nvSpPr>
        <p:spPr>
          <a:xfrm>
            <a:off x="793213" y="4238205"/>
            <a:ext cx="10752463" cy="1209902"/>
          </a:xfrm>
          <a:prstGeom prst="roundRect">
            <a:avLst/>
          </a:prstGeom>
          <a:solidFill>
            <a:srgbClr val="0085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lnSpc>
                <a:spcPct val="107000"/>
              </a:lnSpc>
              <a:spcAft>
                <a:spcPts val="800"/>
              </a:spcAft>
            </a:pPr>
            <a:endParaRPr lang="en-GB" sz="2400" i="1" dirty="0">
              <a:solidFill>
                <a:prstClr val="white"/>
              </a:solidFill>
              <a:latin typeface="Tahoma" panose="020B0604030504040204" pitchFamily="34" charset="0"/>
              <a:ea typeface="Calibri" panose="020F0502020204030204" pitchFamily="34" charset="0"/>
              <a:cs typeface="Times New Roman" panose="02020603050405020304" pitchFamily="18" charset="0"/>
            </a:endParaRPr>
          </a:p>
          <a:p>
            <a:pPr defTabSz="457200">
              <a:lnSpc>
                <a:spcPct val="107000"/>
              </a:lnSpc>
              <a:spcAft>
                <a:spcPts val="800"/>
              </a:spcAft>
            </a:pPr>
            <a:r>
              <a:rPr lang="en-GB" sz="2400" dirty="0" err="1">
                <a:solidFill>
                  <a:prstClr val="white"/>
                </a:solidFill>
                <a:latin typeface="Tahoma" panose="020B0604030504040204" pitchFamily="34" charset="0"/>
                <a:ea typeface="Calibri" panose="020F0502020204030204" pitchFamily="34" charset="0"/>
                <a:cs typeface="Times New Roman" panose="02020603050405020304" pitchFamily="18" charset="0"/>
              </a:rPr>
              <a:t>V1.2</a:t>
            </a:r>
            <a:r>
              <a:rPr lang="en-GB" sz="2400" dirty="0">
                <a:solidFill>
                  <a:prstClr val="white"/>
                </a:solidFill>
                <a:latin typeface="Tahoma" panose="020B0604030504040204" pitchFamily="34" charset="0"/>
                <a:ea typeface="Calibri" panose="020F0502020204030204" pitchFamily="34" charset="0"/>
                <a:cs typeface="Times New Roman" panose="02020603050405020304" pitchFamily="18" charset="0"/>
              </a:rPr>
              <a:t> </a:t>
            </a:r>
            <a:r>
              <a:rPr lang="en-GB" sz="2400" dirty="0">
                <a:solidFill>
                  <a:prstClr val="white"/>
                </a:solidFill>
                <a:latin typeface="Tahoma" panose="020B0604030504040204" pitchFamily="34" charset="0"/>
                <a:ea typeface="Calibri" panose="020F0502020204030204" pitchFamily="34" charset="0"/>
                <a:cs typeface="Tahoma" panose="020B0604030504040204" pitchFamily="34" charset="0"/>
              </a:rPr>
              <a:t>Do organisational arrangements and activity drive a high-quality, individualised and responsive service for victims?  </a:t>
            </a:r>
            <a:endParaRPr lang="en-GB" sz="2400" dirty="0">
              <a:solidFill>
                <a:prstClr val="white"/>
              </a:solidFill>
              <a:latin typeface="Tahoma" panose="020B0604030504040204" pitchFamily="34" charset="0"/>
              <a:ea typeface="Calibri" panose="020F0502020204030204" pitchFamily="34" charset="0"/>
              <a:cs typeface="Times New Roman" panose="02020603050405020304" pitchFamily="18" charset="0"/>
            </a:endParaRPr>
          </a:p>
          <a:p>
            <a:pPr defTabSz="457200">
              <a:lnSpc>
                <a:spcPct val="107000"/>
              </a:lnSpc>
              <a:spcAft>
                <a:spcPts val="800"/>
              </a:spcAft>
            </a:pPr>
            <a:r>
              <a:rPr lang="en-GB" b="1" dirty="0">
                <a:solidFill>
                  <a:srgbClr val="FF0000"/>
                </a:solidFill>
                <a:latin typeface="Tahoma" panose="020B0604030504040204" pitchFamily="34" charset="0"/>
                <a:ea typeface="Calibri" panose="020F0502020204030204" pitchFamily="34" charset="0"/>
                <a:cs typeface="Tahoma" panose="020B0604030504040204" pitchFamily="34" charset="0"/>
              </a:rPr>
              <a:t> </a:t>
            </a:r>
            <a:endParaRPr lang="en-GB" dirty="0">
              <a:solidFill>
                <a:prstClr val="white"/>
              </a:solidFill>
              <a:latin typeface="Tahoma" panose="020B060403050404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5DF38056-4909-4431-83D5-A15C985FD09A}"/>
              </a:ext>
            </a:extLst>
          </p:cNvPr>
          <p:cNvSpPr/>
          <p:nvPr/>
        </p:nvSpPr>
        <p:spPr>
          <a:xfrm>
            <a:off x="793214" y="2698774"/>
            <a:ext cx="10752463" cy="1209903"/>
          </a:xfrm>
          <a:prstGeom prst="roundRect">
            <a:avLst/>
          </a:prstGeom>
          <a:solidFill>
            <a:srgbClr val="0085C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GB" sz="2400" dirty="0" err="1">
                <a:solidFill>
                  <a:prstClr val="white"/>
                </a:solidFill>
                <a:latin typeface="Tahoma"/>
              </a:rPr>
              <a:t>V1.1</a:t>
            </a:r>
            <a:r>
              <a:rPr lang="en-GB" sz="2400" dirty="0">
                <a:solidFill>
                  <a:prstClr val="white"/>
                </a:solidFill>
                <a:latin typeface="Tahoma"/>
              </a:rPr>
              <a:t> Is work with victims’ high-quality, individualised and responsive?</a:t>
            </a:r>
          </a:p>
        </p:txBody>
      </p:sp>
    </p:spTree>
    <p:extLst>
      <p:ext uri="{BB962C8B-B14F-4D97-AF65-F5344CB8AC3E}">
        <p14:creationId xmlns:p14="http://schemas.microsoft.com/office/powerpoint/2010/main" val="2610953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191E6-425E-9D26-5D30-DBC2E293FFAA}"/>
              </a:ext>
            </a:extLst>
          </p:cNvPr>
          <p:cNvSpPr>
            <a:spLocks noGrp="1"/>
          </p:cNvSpPr>
          <p:nvPr>
            <p:ph type="title"/>
          </p:nvPr>
        </p:nvSpPr>
        <p:spPr>
          <a:xfrm>
            <a:off x="451692" y="365127"/>
            <a:ext cx="11259238" cy="1325563"/>
          </a:xfrm>
        </p:spPr>
        <p:txBody>
          <a:bodyPr/>
          <a:lstStyle/>
          <a:p>
            <a:r>
              <a:rPr lang="en-US" dirty="0"/>
              <a:t>The victims’ standard: what are inspectors looking for?</a:t>
            </a:r>
            <a:endParaRPr lang="en-GB" dirty="0"/>
          </a:p>
        </p:txBody>
      </p:sp>
      <p:sp>
        <p:nvSpPr>
          <p:cNvPr id="3" name="Content Placeholder 2">
            <a:extLst>
              <a:ext uri="{FF2B5EF4-FFF2-40B4-BE49-F238E27FC236}">
                <a16:creationId xmlns:a16="http://schemas.microsoft.com/office/drawing/2014/main" id="{0A2FF130-E3EB-7ED4-ED76-8EA1A197F4DF}"/>
              </a:ext>
            </a:extLst>
          </p:cNvPr>
          <p:cNvSpPr>
            <a:spLocks noGrp="1"/>
          </p:cNvSpPr>
          <p:nvPr>
            <p:ph idx="1"/>
          </p:nvPr>
        </p:nvSpPr>
        <p:spPr>
          <a:xfrm>
            <a:off x="451692" y="1825625"/>
            <a:ext cx="10902108" cy="4351338"/>
          </a:xfrm>
        </p:spPr>
        <p:txBody>
          <a:bodyPr>
            <a:normAutofit fontScale="70000" lnSpcReduction="20000"/>
          </a:bodyPr>
          <a:lstStyle/>
          <a:p>
            <a:pPr marL="0" indent="0">
              <a:lnSpc>
                <a:spcPct val="120000"/>
              </a:lnSpc>
              <a:buNone/>
            </a:pPr>
            <a:r>
              <a:rPr lang="en-US" dirty="0"/>
              <a:t>Direct work with victims (V1.1):</a:t>
            </a:r>
          </a:p>
          <a:p>
            <a:pPr>
              <a:lnSpc>
                <a:spcPct val="120000"/>
              </a:lnSpc>
            </a:pPr>
            <a:r>
              <a:rPr lang="en-US" dirty="0"/>
              <a:t>High-quality</a:t>
            </a:r>
          </a:p>
          <a:p>
            <a:pPr>
              <a:lnSpc>
                <a:spcPct val="120000"/>
              </a:lnSpc>
            </a:pPr>
            <a:r>
              <a:rPr lang="en-US" dirty="0" err="1"/>
              <a:t>Individualised</a:t>
            </a:r>
            <a:r>
              <a:rPr lang="en-US" dirty="0"/>
              <a:t> - meeting the needs and wishes of victims</a:t>
            </a:r>
          </a:p>
          <a:p>
            <a:pPr>
              <a:lnSpc>
                <a:spcPct val="120000"/>
              </a:lnSpc>
            </a:pPr>
            <a:r>
              <a:rPr lang="en-US" dirty="0"/>
              <a:t>Victim support and victim safety</a:t>
            </a:r>
          </a:p>
          <a:p>
            <a:pPr>
              <a:lnSpc>
                <a:spcPct val="120000"/>
              </a:lnSpc>
            </a:pPr>
            <a:endParaRPr lang="en-US" dirty="0"/>
          </a:p>
          <a:p>
            <a:pPr marL="0" indent="0">
              <a:lnSpc>
                <a:spcPct val="120000"/>
              </a:lnSpc>
              <a:buNone/>
            </a:pPr>
            <a:r>
              <a:rPr lang="en-US" dirty="0"/>
              <a:t>Organisational arrangements and activity (V1.2): </a:t>
            </a:r>
          </a:p>
          <a:p>
            <a:pPr>
              <a:lnSpc>
                <a:spcPct val="120000"/>
              </a:lnSpc>
            </a:pPr>
            <a:r>
              <a:rPr lang="en-US" dirty="0"/>
              <a:t>Active and engaged management board driving victim work</a:t>
            </a:r>
          </a:p>
          <a:p>
            <a:pPr>
              <a:lnSpc>
                <a:spcPct val="120000"/>
              </a:lnSpc>
            </a:pPr>
            <a:r>
              <a:rPr lang="en-US" dirty="0"/>
              <a:t>Effective information sharing arrangements</a:t>
            </a:r>
          </a:p>
          <a:p>
            <a:pPr>
              <a:lnSpc>
                <a:spcPct val="120000"/>
              </a:lnSpc>
            </a:pPr>
            <a:r>
              <a:rPr lang="en-US" dirty="0"/>
              <a:t>Skilled and supported staff with manageable workloads</a:t>
            </a:r>
          </a:p>
          <a:p>
            <a:pPr>
              <a:lnSpc>
                <a:spcPct val="120000"/>
              </a:lnSpc>
            </a:pPr>
            <a:r>
              <a:rPr lang="en-US" dirty="0"/>
              <a:t>Monitoring, evaluation and review</a:t>
            </a:r>
          </a:p>
          <a:p>
            <a:pPr marL="0" indent="0">
              <a:buNone/>
            </a:pPr>
            <a:endParaRPr lang="en-US" dirty="0"/>
          </a:p>
          <a:p>
            <a:endParaRPr lang="en-GB" dirty="0"/>
          </a:p>
        </p:txBody>
      </p:sp>
    </p:spTree>
    <p:extLst>
      <p:ext uri="{BB962C8B-B14F-4D97-AF65-F5344CB8AC3E}">
        <p14:creationId xmlns:p14="http://schemas.microsoft.com/office/powerpoint/2010/main" val="3806100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F4673-F348-A8C7-CDC9-562F35C693DB}"/>
              </a:ext>
            </a:extLst>
          </p:cNvPr>
          <p:cNvSpPr>
            <a:spLocks noGrp="1"/>
          </p:cNvSpPr>
          <p:nvPr>
            <p:ph type="title"/>
          </p:nvPr>
        </p:nvSpPr>
        <p:spPr/>
        <p:txBody>
          <a:bodyPr>
            <a:normAutofit/>
          </a:bodyPr>
          <a:lstStyle/>
          <a:p>
            <a:r>
              <a:rPr lang="en-GB" sz="4000" dirty="0"/>
              <a:t>Rating the victims’ standard</a:t>
            </a:r>
            <a:r>
              <a:rPr lang="en-GB" sz="4000" dirty="0">
                <a:solidFill>
                  <a:srgbClr val="FFFFFF"/>
                </a:solidFill>
              </a:rPr>
              <a:t>:</a:t>
            </a:r>
          </a:p>
        </p:txBody>
      </p:sp>
      <p:sp>
        <p:nvSpPr>
          <p:cNvPr id="21" name="Content Placeholder 2">
            <a:extLst>
              <a:ext uri="{FF2B5EF4-FFF2-40B4-BE49-F238E27FC236}">
                <a16:creationId xmlns:a16="http://schemas.microsoft.com/office/drawing/2014/main" id="{BA06F75D-18AF-355F-F96C-AE12CFEF2BA0}"/>
              </a:ext>
            </a:extLst>
          </p:cNvPr>
          <p:cNvSpPr>
            <a:spLocks noGrp="1"/>
          </p:cNvSpPr>
          <p:nvPr>
            <p:ph idx="1"/>
          </p:nvPr>
        </p:nvSpPr>
        <p:spPr>
          <a:xfrm>
            <a:off x="451692" y="1825625"/>
            <a:ext cx="10902108" cy="4351338"/>
          </a:xfrm>
        </p:spPr>
        <p:txBody>
          <a:bodyPr anchor="ctr">
            <a:normAutofit fontScale="32500" lnSpcReduction="20000"/>
          </a:bodyPr>
          <a:lstStyle/>
          <a:p>
            <a:pPr marL="0" marR="0" lvl="0" indent="0" fontAlgn="base">
              <a:spcBef>
                <a:spcPct val="0"/>
              </a:spcBef>
              <a:spcAft>
                <a:spcPts val="600"/>
              </a:spcAft>
              <a:buClrTx/>
              <a:buSzTx/>
              <a:buNone/>
              <a:tabLst/>
            </a:pPr>
            <a:endParaRPr lang="en-GB" sz="3300" b="0" i="0" u="none" strike="noStrike" baseline="0" dirty="0">
              <a:solidFill>
                <a:srgbClr val="000000"/>
              </a:solidFill>
            </a:endParaRPr>
          </a:p>
          <a:p>
            <a:pPr marL="0" marR="0" lvl="0" indent="0" fontAlgn="base">
              <a:lnSpc>
                <a:spcPct val="120000"/>
              </a:lnSpc>
              <a:spcBef>
                <a:spcPct val="0"/>
              </a:spcBef>
              <a:spcAft>
                <a:spcPts val="600"/>
              </a:spcAft>
              <a:buClrTx/>
              <a:buSzTx/>
              <a:buNone/>
              <a:tabLst/>
            </a:pPr>
            <a:r>
              <a:rPr lang="en-GB" sz="4300" dirty="0">
                <a:solidFill>
                  <a:srgbClr val="000000"/>
                </a:solidFill>
              </a:rPr>
              <a:t>T</a:t>
            </a:r>
            <a:r>
              <a:rPr lang="en-GB" sz="4300" b="0" i="0" u="none" strike="noStrike" baseline="0" dirty="0">
                <a:solidFill>
                  <a:srgbClr val="000000"/>
                </a:solidFill>
              </a:rPr>
              <a:t>he victims’ standard is rated by taking a view of the work seen in cases alongside the organisational activities and arrangements in place to drive an effective service for victims. </a:t>
            </a:r>
            <a:endParaRPr kumimoji="0" lang="en-US" altLang="en-US" sz="4300" b="0" i="0" u="none" strike="noStrike" cap="none" normalizeH="0" baseline="0" dirty="0">
              <a:ln>
                <a:noFill/>
              </a:ln>
              <a:effectLst/>
            </a:endParaRPr>
          </a:p>
          <a:p>
            <a:pPr marL="0" marR="0" lvl="0" indent="0" fontAlgn="base">
              <a:lnSpc>
                <a:spcPct val="120000"/>
              </a:lnSpc>
              <a:spcBef>
                <a:spcPct val="0"/>
              </a:spcBef>
              <a:spcAft>
                <a:spcPts val="600"/>
              </a:spcAft>
              <a:buClrTx/>
              <a:buSzTx/>
              <a:buNone/>
              <a:tabLst/>
            </a:pPr>
            <a:endParaRPr kumimoji="0" lang="en-US" altLang="en-US" sz="4300" b="0" i="0" u="none" strike="noStrike" cap="none" normalizeH="0" baseline="0" dirty="0">
              <a:ln>
                <a:noFill/>
              </a:ln>
              <a:effectLst/>
            </a:endParaRPr>
          </a:p>
          <a:p>
            <a:pPr marL="0" marR="0" lvl="0" indent="0" fontAlgn="base">
              <a:lnSpc>
                <a:spcPct val="120000"/>
              </a:lnSpc>
              <a:spcBef>
                <a:spcPct val="0"/>
              </a:spcBef>
              <a:spcAft>
                <a:spcPts val="600"/>
              </a:spcAft>
              <a:buClrTx/>
              <a:buSzTx/>
              <a:buNone/>
              <a:tabLst/>
            </a:pPr>
            <a:r>
              <a:rPr kumimoji="0" lang="en-US" altLang="en-US" sz="4300" b="0" i="0" u="none" strike="noStrike" cap="none" normalizeH="0" baseline="0" dirty="0">
                <a:ln>
                  <a:noFill/>
                </a:ln>
                <a:effectLst/>
              </a:rPr>
              <a:t>The victims’ standard consists of two key questions</a:t>
            </a:r>
            <a:r>
              <a:rPr lang="en-US" altLang="en-US" sz="4300" dirty="0"/>
              <a:t>:</a:t>
            </a:r>
            <a:r>
              <a:rPr kumimoji="0" lang="en-US" altLang="en-US" sz="4300" b="0" i="0" u="none" strike="noStrike" cap="none" normalizeH="0" baseline="0" dirty="0">
                <a:ln>
                  <a:noFill/>
                </a:ln>
                <a:effectLst/>
              </a:rPr>
              <a:t> </a:t>
            </a:r>
          </a:p>
          <a:p>
            <a:pPr marL="0" indent="0" fontAlgn="base">
              <a:lnSpc>
                <a:spcPct val="120000"/>
              </a:lnSpc>
              <a:spcBef>
                <a:spcPct val="0"/>
              </a:spcBef>
              <a:spcAft>
                <a:spcPts val="600"/>
              </a:spcAft>
              <a:buNone/>
            </a:pPr>
            <a:r>
              <a:rPr lang="en-GB" sz="4300" b="1" dirty="0" err="1">
                <a:effectLst/>
                <a:ea typeface="Calibri" panose="020F0502020204030204" pitchFamily="34" charset="0"/>
                <a:cs typeface="Arial" panose="020B0604020202020204" pitchFamily="34" charset="0"/>
              </a:rPr>
              <a:t>V1.1</a:t>
            </a:r>
            <a:r>
              <a:rPr lang="en-GB" sz="4300" b="1" dirty="0">
                <a:effectLst/>
                <a:ea typeface="Calibri" panose="020F0502020204030204" pitchFamily="34" charset="0"/>
                <a:cs typeface="Arial" panose="020B0604020202020204" pitchFamily="34" charset="0"/>
              </a:rPr>
              <a:t> Is work with victims high-quality, individualised, and responsive?  </a:t>
            </a:r>
          </a:p>
          <a:p>
            <a:pPr fontAlgn="base">
              <a:lnSpc>
                <a:spcPct val="120000"/>
              </a:lnSpc>
              <a:spcBef>
                <a:spcPct val="0"/>
              </a:spcBef>
              <a:spcAft>
                <a:spcPts val="600"/>
              </a:spcAft>
            </a:pPr>
            <a:r>
              <a:rPr lang="en-GB" sz="4300" dirty="0">
                <a:effectLst/>
                <a:ea typeface="Calibri" panose="020F0502020204030204" pitchFamily="34" charset="0"/>
                <a:cs typeface="Arial" panose="020B0604020202020204" pitchFamily="34" charset="0"/>
              </a:rPr>
              <a:t>The scoring for this is generated entirely by the </a:t>
            </a:r>
            <a:r>
              <a:rPr lang="en-GB" sz="4300" dirty="0">
                <a:ea typeface="Calibri" panose="020F0502020204030204" pitchFamily="34" charset="0"/>
                <a:cs typeface="Arial" panose="020B0604020202020204" pitchFamily="34" charset="0"/>
              </a:rPr>
              <a:t>work delivered to victims and obtained through inspection of work delivered to individual victims</a:t>
            </a:r>
          </a:p>
          <a:p>
            <a:pPr fontAlgn="base">
              <a:lnSpc>
                <a:spcPct val="120000"/>
              </a:lnSpc>
              <a:spcBef>
                <a:spcPct val="0"/>
              </a:spcBef>
              <a:spcAft>
                <a:spcPts val="600"/>
              </a:spcAft>
            </a:pPr>
            <a:r>
              <a:rPr lang="en-US" altLang="en-US" sz="4300" dirty="0"/>
              <a:t>W</a:t>
            </a:r>
            <a:r>
              <a:rPr kumimoji="0" lang="en-US" altLang="en-US" sz="4300" b="0" i="0" u="none" strike="noStrike" cap="none" normalizeH="0" baseline="0" dirty="0">
                <a:ln>
                  <a:noFill/>
                </a:ln>
                <a:effectLst/>
              </a:rPr>
              <a:t>e use the same % boundaries of sufficiency that we use in making judgements about work with children: inadequate, RI, good, outstanding</a:t>
            </a:r>
          </a:p>
          <a:p>
            <a:pPr fontAlgn="base">
              <a:lnSpc>
                <a:spcPct val="120000"/>
              </a:lnSpc>
              <a:spcBef>
                <a:spcPct val="0"/>
              </a:spcBef>
              <a:spcAft>
                <a:spcPts val="600"/>
              </a:spcAft>
            </a:pPr>
            <a:r>
              <a:rPr lang="en-GB" sz="4300" dirty="0">
                <a:effectLst/>
                <a:ea typeface="Calibri" panose="020F0502020204030204" pitchFamily="34" charset="0"/>
              </a:rPr>
              <a:t>The resulting rating is the starting point for judging the youth inspection victims’ standard. </a:t>
            </a:r>
            <a:endParaRPr kumimoji="0" lang="en-US" altLang="en-US" sz="4300" b="0" i="0" u="none" strike="noStrike" cap="none" normalizeH="0" baseline="0" dirty="0">
              <a:ln>
                <a:noFill/>
              </a:ln>
              <a:effectLst/>
            </a:endParaRPr>
          </a:p>
          <a:p>
            <a:pPr marL="0" indent="0" fontAlgn="base">
              <a:lnSpc>
                <a:spcPct val="120000"/>
              </a:lnSpc>
              <a:spcBef>
                <a:spcPct val="0"/>
              </a:spcBef>
              <a:spcAft>
                <a:spcPts val="600"/>
              </a:spcAft>
              <a:buNone/>
            </a:pPr>
            <a:endParaRPr lang="en-GB" sz="4300" dirty="0">
              <a:effectLst/>
              <a:ea typeface="Calibri" panose="020F0502020204030204" pitchFamily="34" charset="0"/>
              <a:cs typeface="Arial" panose="020B0604020202020204" pitchFamily="34" charset="0"/>
            </a:endParaRPr>
          </a:p>
          <a:p>
            <a:pPr marL="0" indent="0" fontAlgn="base">
              <a:lnSpc>
                <a:spcPct val="120000"/>
              </a:lnSpc>
              <a:spcBef>
                <a:spcPct val="0"/>
              </a:spcBef>
              <a:spcAft>
                <a:spcPts val="600"/>
              </a:spcAft>
              <a:buNone/>
            </a:pPr>
            <a:r>
              <a:rPr lang="en-GB" sz="4300" b="1" dirty="0" err="1">
                <a:effectLst/>
                <a:ea typeface="Calibri" panose="020F0502020204030204" pitchFamily="34" charset="0"/>
                <a:cs typeface="Arial" panose="020B0604020202020204" pitchFamily="34" charset="0"/>
              </a:rPr>
              <a:t>V1.2</a:t>
            </a:r>
            <a:r>
              <a:rPr lang="en-GB" sz="4300" b="1" dirty="0">
                <a:effectLst/>
                <a:ea typeface="Calibri" panose="020F0502020204030204" pitchFamily="34" charset="0"/>
                <a:cs typeface="Arial" panose="020B0604020202020204" pitchFamily="34" charset="0"/>
              </a:rPr>
              <a:t> Do organisational arrangements and activity drive a high-quality, individualised, and responsive service for victims?  </a:t>
            </a:r>
            <a:endParaRPr kumimoji="0" lang="en-US" altLang="en-US" sz="4300" b="1" i="0" u="none" strike="noStrike" cap="none" normalizeH="0" baseline="0" dirty="0">
              <a:ln>
                <a:noFill/>
              </a:ln>
              <a:effectLst/>
            </a:endParaRPr>
          </a:p>
          <a:p>
            <a:pPr marR="0" lvl="0" fontAlgn="base">
              <a:lnSpc>
                <a:spcPct val="120000"/>
              </a:lnSpc>
              <a:spcBef>
                <a:spcPct val="0"/>
              </a:spcBef>
              <a:spcAft>
                <a:spcPts val="600"/>
              </a:spcAft>
              <a:buClrTx/>
              <a:buSzTx/>
              <a:tabLst/>
            </a:pPr>
            <a:r>
              <a:rPr kumimoji="0" lang="en-US" altLang="en-US" sz="4300" b="0" i="0" u="none" strike="noStrike" cap="none" normalizeH="0" baseline="0" dirty="0">
                <a:ln>
                  <a:noFill/>
                </a:ln>
                <a:effectLst/>
              </a:rPr>
              <a:t>Qualitative question based upon evidence in advance and evidence gather during fieldwork.</a:t>
            </a:r>
          </a:p>
          <a:p>
            <a:pPr marR="0" lvl="0" fontAlgn="base">
              <a:lnSpc>
                <a:spcPct val="120000"/>
              </a:lnSpc>
              <a:spcBef>
                <a:spcPct val="0"/>
              </a:spcBef>
              <a:spcAft>
                <a:spcPts val="600"/>
              </a:spcAft>
              <a:buClrTx/>
              <a:buSzTx/>
              <a:tabLst/>
            </a:pPr>
            <a:r>
              <a:rPr lang="en-GB" sz="4300" dirty="0">
                <a:effectLst/>
                <a:ea typeface="Calibri" panose="020F0502020204030204" pitchFamily="34" charset="0"/>
              </a:rPr>
              <a:t>The yes/no judgement to key question </a:t>
            </a:r>
            <a:r>
              <a:rPr lang="en-GB" sz="4300" dirty="0" err="1">
                <a:effectLst/>
                <a:ea typeface="Calibri" panose="020F0502020204030204" pitchFamily="34" charset="0"/>
              </a:rPr>
              <a:t>V1.2</a:t>
            </a:r>
            <a:r>
              <a:rPr lang="en-GB" sz="4300" dirty="0">
                <a:effectLst/>
                <a:ea typeface="Calibri" panose="020F0502020204030204" pitchFamily="34" charset="0"/>
              </a:rPr>
              <a:t> is combined with the rating for key question </a:t>
            </a:r>
            <a:r>
              <a:rPr lang="en-GB" sz="4300" dirty="0" err="1">
                <a:effectLst/>
                <a:ea typeface="Calibri" panose="020F0502020204030204" pitchFamily="34" charset="0"/>
              </a:rPr>
              <a:t>V1.1</a:t>
            </a:r>
            <a:r>
              <a:rPr lang="en-GB" sz="4300" dirty="0">
                <a:effectLst/>
                <a:ea typeface="Calibri" panose="020F0502020204030204" pitchFamily="34" charset="0"/>
              </a:rPr>
              <a:t> generated by percentage scores</a:t>
            </a:r>
            <a:endParaRPr kumimoji="0" lang="en-US" altLang="en-US" sz="4300" b="0" i="0" u="none" strike="noStrike" cap="none" normalizeH="0" baseline="0" dirty="0">
              <a:ln>
                <a:noFill/>
              </a:ln>
              <a:effectLst/>
            </a:endParaRPr>
          </a:p>
          <a:p>
            <a:endParaRPr lang="en-GB" sz="2000" dirty="0"/>
          </a:p>
        </p:txBody>
      </p:sp>
    </p:spTree>
    <p:extLst>
      <p:ext uri="{BB962C8B-B14F-4D97-AF65-F5344CB8AC3E}">
        <p14:creationId xmlns:p14="http://schemas.microsoft.com/office/powerpoint/2010/main" val="120310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40B4AB-352E-F709-B4F0-68B0E34ACAFE}"/>
              </a:ext>
            </a:extLst>
          </p:cNvPr>
          <p:cNvSpPr>
            <a:spLocks noGrp="1"/>
          </p:cNvSpPr>
          <p:nvPr>
            <p:ph type="title"/>
          </p:nvPr>
        </p:nvSpPr>
        <p:spPr/>
        <p:txBody>
          <a:bodyPr/>
          <a:lstStyle/>
          <a:p>
            <a:r>
              <a:rPr lang="en-GB" dirty="0"/>
              <a:t>Presentation Aims:</a:t>
            </a:r>
          </a:p>
        </p:txBody>
      </p:sp>
      <p:sp>
        <p:nvSpPr>
          <p:cNvPr id="5" name="Content Placeholder 4">
            <a:extLst>
              <a:ext uri="{FF2B5EF4-FFF2-40B4-BE49-F238E27FC236}">
                <a16:creationId xmlns:a16="http://schemas.microsoft.com/office/drawing/2014/main" id="{B55E270F-C6E6-B6C3-622D-B5EA08A554A0}"/>
              </a:ext>
            </a:extLst>
          </p:cNvPr>
          <p:cNvSpPr>
            <a:spLocks noGrp="1"/>
          </p:cNvSpPr>
          <p:nvPr>
            <p:ph idx="1"/>
          </p:nvPr>
        </p:nvSpPr>
        <p:spPr/>
        <p:txBody>
          <a:bodyPr>
            <a:normAutofit fontScale="92500" lnSpcReduction="20000"/>
          </a:bodyPr>
          <a:lstStyle/>
          <a:p>
            <a:pPr>
              <a:lnSpc>
                <a:spcPct val="110000"/>
              </a:lnSpc>
            </a:pPr>
            <a:r>
              <a:rPr lang="en-GB" dirty="0"/>
              <a:t>To provide information that will assist all </a:t>
            </a:r>
            <a:r>
              <a:rPr lang="en-GB" dirty="0" err="1"/>
              <a:t>YJS</a:t>
            </a:r>
            <a:r>
              <a:rPr lang="en-GB" dirty="0"/>
              <a:t> in working with their staff, partners, board members and volunteers to understand the new youth inspection framework from HM Inspectorate of Probation</a:t>
            </a:r>
          </a:p>
          <a:p>
            <a:pPr>
              <a:lnSpc>
                <a:spcPct val="110000"/>
              </a:lnSpc>
            </a:pPr>
            <a:r>
              <a:rPr lang="en-GB" dirty="0"/>
              <a:t>To explain the different types of inspection and how inspections will be conducted</a:t>
            </a:r>
          </a:p>
          <a:p>
            <a:pPr>
              <a:lnSpc>
                <a:spcPct val="110000"/>
              </a:lnSpc>
            </a:pPr>
            <a:r>
              <a:rPr lang="en-GB" dirty="0"/>
              <a:t>To outline the Inspectorate’s standards, how they are intended to drive effective practice in youth justice, and how they are used in inspections </a:t>
            </a:r>
          </a:p>
          <a:p>
            <a:pPr>
              <a:lnSpc>
                <a:spcPct val="110000"/>
              </a:lnSpc>
            </a:pPr>
            <a:r>
              <a:rPr lang="en-GB" dirty="0"/>
              <a:t>To provide guidance on where to find information to help understand the inspection process.</a:t>
            </a:r>
          </a:p>
        </p:txBody>
      </p:sp>
    </p:spTree>
    <p:extLst>
      <p:ext uri="{BB962C8B-B14F-4D97-AF65-F5344CB8AC3E}">
        <p14:creationId xmlns:p14="http://schemas.microsoft.com/office/powerpoint/2010/main" val="2869922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AB62D-140A-83FD-CB11-EC59B875B024}"/>
              </a:ext>
            </a:extLst>
          </p:cNvPr>
          <p:cNvSpPr>
            <a:spLocks noGrp="1"/>
          </p:cNvSpPr>
          <p:nvPr>
            <p:ph type="title"/>
          </p:nvPr>
        </p:nvSpPr>
        <p:spPr/>
        <p:txBody>
          <a:bodyPr/>
          <a:lstStyle/>
          <a:p>
            <a:r>
              <a:rPr lang="en-US" dirty="0"/>
              <a:t>Rating the victims’ standard (2)</a:t>
            </a:r>
            <a:endParaRPr lang="en-GB" dirty="0"/>
          </a:p>
        </p:txBody>
      </p:sp>
      <p:graphicFrame>
        <p:nvGraphicFramePr>
          <p:cNvPr id="4" name="Content Placeholder 3">
            <a:extLst>
              <a:ext uri="{FF2B5EF4-FFF2-40B4-BE49-F238E27FC236}">
                <a16:creationId xmlns:a16="http://schemas.microsoft.com/office/drawing/2014/main" id="{FC50A6BA-84A4-EFCF-8FB7-039AB891B9B5}"/>
              </a:ext>
            </a:extLst>
          </p:cNvPr>
          <p:cNvGraphicFramePr>
            <a:graphicFrameLocks noGrp="1"/>
          </p:cNvGraphicFramePr>
          <p:nvPr>
            <p:ph idx="1"/>
            <p:extLst>
              <p:ext uri="{D42A27DB-BD31-4B8C-83A1-F6EECF244321}">
                <p14:modId xmlns:p14="http://schemas.microsoft.com/office/powerpoint/2010/main" val="2536038075"/>
              </p:ext>
            </p:extLst>
          </p:nvPr>
        </p:nvGraphicFramePr>
        <p:xfrm>
          <a:off x="838200" y="2270761"/>
          <a:ext cx="10515600" cy="3807651"/>
        </p:xfrm>
        <a:graphic>
          <a:graphicData uri="http://schemas.openxmlformats.org/drawingml/2006/table">
            <a:tbl>
              <a:tblPr firstRow="1" firstCol="1" bandRow="1">
                <a:tableStyleId>{5C22544A-7EE6-4342-B048-85BDC9FD1C3A}</a:tableStyleId>
              </a:tblPr>
              <a:tblGrid>
                <a:gridCol w="6583680">
                  <a:extLst>
                    <a:ext uri="{9D8B030D-6E8A-4147-A177-3AD203B41FA5}">
                      <a16:colId xmlns:a16="http://schemas.microsoft.com/office/drawing/2014/main" val="240241602"/>
                    </a:ext>
                  </a:extLst>
                </a:gridCol>
                <a:gridCol w="3931920">
                  <a:extLst>
                    <a:ext uri="{9D8B030D-6E8A-4147-A177-3AD203B41FA5}">
                      <a16:colId xmlns:a16="http://schemas.microsoft.com/office/drawing/2014/main" val="880629739"/>
                    </a:ext>
                  </a:extLst>
                </a:gridCol>
              </a:tblGrid>
              <a:tr h="731520">
                <a:tc>
                  <a:txBody>
                    <a:bodyPr/>
                    <a:lstStyle/>
                    <a:p>
                      <a:pPr>
                        <a:lnSpc>
                          <a:spcPct val="107000"/>
                        </a:lnSpc>
                        <a:spcBef>
                          <a:spcPts val="100"/>
                        </a:spcBef>
                        <a:spcAft>
                          <a:spcPts val="100"/>
                        </a:spcAft>
                      </a:pPr>
                      <a:r>
                        <a:rPr lang="en-GB" sz="2800" b="0" dirty="0">
                          <a:effectLst/>
                          <a:latin typeface="+mn-lt"/>
                        </a:rPr>
                        <a:t>V 1.1 Cases where work with victims is sufficient</a:t>
                      </a:r>
                      <a:endParaRPr lang="en-GB" sz="2800" b="0" dirty="0">
                        <a:effectLst/>
                        <a:latin typeface="+mn-lt"/>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Bef>
                          <a:spcPts val="100"/>
                        </a:spcBef>
                        <a:spcAft>
                          <a:spcPts val="100"/>
                        </a:spcAft>
                      </a:pPr>
                      <a:r>
                        <a:rPr lang="en-GB" sz="2800" b="0" dirty="0">
                          <a:effectLst/>
                          <a:latin typeface="+mn-lt"/>
                        </a:rPr>
                        <a:t>V 1.1 key question rating</a:t>
                      </a:r>
                      <a:endParaRPr lang="en-GB" sz="2800" b="0" dirty="0">
                        <a:effectLst/>
                        <a:latin typeface="+mn-lt"/>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579892337"/>
                  </a:ext>
                </a:extLst>
              </a:tr>
              <a:tr h="731520">
                <a:tc>
                  <a:txBody>
                    <a:bodyPr/>
                    <a:lstStyle/>
                    <a:p>
                      <a:pPr>
                        <a:lnSpc>
                          <a:spcPct val="107000"/>
                        </a:lnSpc>
                        <a:spcBef>
                          <a:spcPts val="100"/>
                        </a:spcBef>
                        <a:spcAft>
                          <a:spcPts val="100"/>
                        </a:spcAft>
                      </a:pPr>
                      <a:r>
                        <a:rPr lang="en-GB" sz="2800" b="0" dirty="0">
                          <a:effectLst/>
                          <a:latin typeface="+mn-lt"/>
                        </a:rPr>
                        <a:t>Minority: &lt;50%</a:t>
                      </a:r>
                      <a:endParaRPr lang="en-GB" sz="2800" b="0" dirty="0">
                        <a:effectLst/>
                        <a:latin typeface="+mn-lt"/>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Bef>
                          <a:spcPts val="100"/>
                        </a:spcBef>
                        <a:spcAft>
                          <a:spcPts val="100"/>
                        </a:spcAft>
                      </a:pPr>
                      <a:r>
                        <a:rPr lang="en-US" sz="2800" b="0" dirty="0">
                          <a:solidFill>
                            <a:srgbClr val="FF0000"/>
                          </a:solidFill>
                          <a:effectLst/>
                          <a:latin typeface="+mn-lt"/>
                          <a:ea typeface="Calibri" panose="020F0502020204030204" pitchFamily="34" charset="0"/>
                          <a:cs typeface="Times New Roman" panose="02020603050405020304" pitchFamily="18" charset="0"/>
                        </a:rPr>
                        <a:t>Inadequate</a:t>
                      </a:r>
                      <a:endParaRPr lang="en-GB" sz="2800" b="0"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860069656"/>
                  </a:ext>
                </a:extLst>
              </a:tr>
              <a:tr h="731520">
                <a:tc>
                  <a:txBody>
                    <a:bodyPr/>
                    <a:lstStyle/>
                    <a:p>
                      <a:pPr>
                        <a:lnSpc>
                          <a:spcPct val="107000"/>
                        </a:lnSpc>
                        <a:spcBef>
                          <a:spcPts val="100"/>
                        </a:spcBef>
                        <a:spcAft>
                          <a:spcPts val="100"/>
                        </a:spcAft>
                      </a:pPr>
                      <a:r>
                        <a:rPr lang="en-GB" sz="2800" b="0">
                          <a:effectLst/>
                          <a:latin typeface="+mn-lt"/>
                        </a:rPr>
                        <a:t>Too few: 50-64%</a:t>
                      </a:r>
                      <a:endParaRPr lang="en-GB" sz="2800" b="0">
                        <a:effectLst/>
                        <a:latin typeface="+mn-lt"/>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Bef>
                          <a:spcPts val="100"/>
                        </a:spcBef>
                        <a:spcAft>
                          <a:spcPts val="100"/>
                        </a:spcAft>
                      </a:pPr>
                      <a:r>
                        <a:rPr lang="en-GB" sz="2800" b="0" dirty="0">
                          <a:solidFill>
                            <a:schemeClr val="accent2"/>
                          </a:solidFill>
                          <a:effectLst/>
                          <a:latin typeface="+mn-lt"/>
                        </a:rPr>
                        <a:t>Requires improvement</a:t>
                      </a:r>
                      <a:endParaRPr lang="en-GB" sz="2800" b="0" dirty="0">
                        <a:solidFill>
                          <a:schemeClr val="accent2"/>
                        </a:solidFill>
                        <a:effectLst/>
                        <a:latin typeface="+mn-lt"/>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93254767"/>
                  </a:ext>
                </a:extLst>
              </a:tr>
              <a:tr h="731520">
                <a:tc>
                  <a:txBody>
                    <a:bodyPr/>
                    <a:lstStyle/>
                    <a:p>
                      <a:pPr>
                        <a:lnSpc>
                          <a:spcPct val="107000"/>
                        </a:lnSpc>
                        <a:spcBef>
                          <a:spcPts val="100"/>
                        </a:spcBef>
                        <a:spcAft>
                          <a:spcPts val="100"/>
                        </a:spcAft>
                      </a:pPr>
                      <a:r>
                        <a:rPr lang="en-GB" sz="2800" b="0">
                          <a:effectLst/>
                          <a:latin typeface="+mn-lt"/>
                        </a:rPr>
                        <a:t>Reasonable majority: 65-79%</a:t>
                      </a:r>
                      <a:endParaRPr lang="en-GB" sz="2800" b="0">
                        <a:effectLst/>
                        <a:latin typeface="+mn-lt"/>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Bef>
                          <a:spcPts val="100"/>
                        </a:spcBef>
                        <a:spcAft>
                          <a:spcPts val="100"/>
                        </a:spcAft>
                      </a:pPr>
                      <a:r>
                        <a:rPr lang="en-GB" sz="2800" b="0" dirty="0">
                          <a:solidFill>
                            <a:srgbClr val="FFFF00"/>
                          </a:solidFill>
                          <a:effectLst/>
                          <a:latin typeface="+mn-lt"/>
                        </a:rPr>
                        <a:t>Good</a:t>
                      </a:r>
                      <a:endParaRPr lang="en-GB" sz="2800" b="0" dirty="0">
                        <a:solidFill>
                          <a:srgbClr val="FFFF00"/>
                        </a:solidFill>
                        <a:effectLst/>
                        <a:latin typeface="+mn-lt"/>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653443266"/>
                  </a:ext>
                </a:extLst>
              </a:tr>
              <a:tr h="731520">
                <a:tc>
                  <a:txBody>
                    <a:bodyPr/>
                    <a:lstStyle/>
                    <a:p>
                      <a:pPr>
                        <a:lnSpc>
                          <a:spcPct val="107000"/>
                        </a:lnSpc>
                        <a:spcBef>
                          <a:spcPts val="100"/>
                        </a:spcBef>
                        <a:spcAft>
                          <a:spcPts val="100"/>
                        </a:spcAft>
                      </a:pPr>
                      <a:r>
                        <a:rPr lang="en-GB" sz="2800" b="0">
                          <a:effectLst/>
                          <a:latin typeface="+mn-lt"/>
                        </a:rPr>
                        <a:t>Large majority: 80%+</a:t>
                      </a:r>
                      <a:endParaRPr lang="en-GB" sz="2800" b="0">
                        <a:effectLst/>
                        <a:latin typeface="+mn-lt"/>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Bef>
                          <a:spcPts val="100"/>
                        </a:spcBef>
                        <a:spcAft>
                          <a:spcPts val="100"/>
                        </a:spcAft>
                      </a:pPr>
                      <a:r>
                        <a:rPr lang="en-GB" sz="2800" b="0" dirty="0">
                          <a:solidFill>
                            <a:schemeClr val="accent6"/>
                          </a:solidFill>
                          <a:effectLst/>
                          <a:latin typeface="+mn-lt"/>
                        </a:rPr>
                        <a:t>Outstanding</a:t>
                      </a:r>
                      <a:endParaRPr lang="en-GB" sz="2800" b="0" dirty="0">
                        <a:solidFill>
                          <a:schemeClr val="accent6"/>
                        </a:solidFill>
                        <a:effectLst/>
                        <a:latin typeface="+mn-lt"/>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315047479"/>
                  </a:ext>
                </a:extLst>
              </a:tr>
            </a:tbl>
          </a:graphicData>
        </a:graphic>
      </p:graphicFrame>
    </p:spTree>
    <p:extLst>
      <p:ext uri="{BB962C8B-B14F-4D97-AF65-F5344CB8AC3E}">
        <p14:creationId xmlns:p14="http://schemas.microsoft.com/office/powerpoint/2010/main" val="2889204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74DA-0AD5-4684-02E3-DBB15D93FCEA}"/>
              </a:ext>
            </a:extLst>
          </p:cNvPr>
          <p:cNvSpPr>
            <a:spLocks noGrp="1"/>
          </p:cNvSpPr>
          <p:nvPr>
            <p:ph type="title"/>
          </p:nvPr>
        </p:nvSpPr>
        <p:spPr>
          <a:xfrm>
            <a:off x="838200" y="365125"/>
            <a:ext cx="10515600" cy="1325563"/>
          </a:xfrm>
        </p:spPr>
        <p:txBody>
          <a:bodyPr vert="horz" lIns="91440" tIns="45720" rIns="91440" bIns="45720" rtlCol="0">
            <a:normAutofit/>
          </a:bodyPr>
          <a:lstStyle/>
          <a:p>
            <a:r>
              <a:rPr kumimoji="0" lang="en-US" altLang="en-US" sz="4200" i="0" strike="noStrike" cap="none" normalizeH="0" baseline="0" dirty="0">
                <a:ln>
                  <a:noFill/>
                </a:ln>
                <a:effectLst/>
              </a:rPr>
              <a:t>Rating the victims’ standard</a:t>
            </a:r>
            <a:br>
              <a:rPr kumimoji="0" lang="en-US" altLang="en-US" sz="4200" b="0" i="0" u="none" strike="noStrike" cap="none" normalizeH="0" baseline="0" dirty="0">
                <a:ln>
                  <a:noFill/>
                </a:ln>
                <a:effectLst/>
              </a:rPr>
            </a:br>
            <a:endParaRPr lang="en-US" sz="4200" kern="1200" dirty="0">
              <a:latin typeface="+mj-lt"/>
              <a:ea typeface="+mj-ea"/>
              <a:cs typeface="+mj-cs"/>
            </a:endParaRPr>
          </a:p>
        </p:txBody>
      </p:sp>
      <p:graphicFrame>
        <p:nvGraphicFramePr>
          <p:cNvPr id="6" name="Content Placeholder 5">
            <a:extLst>
              <a:ext uri="{FF2B5EF4-FFF2-40B4-BE49-F238E27FC236}">
                <a16:creationId xmlns:a16="http://schemas.microsoft.com/office/drawing/2014/main" id="{92FF6AC2-C75E-AF46-6CD9-0EEB92E35D0A}"/>
              </a:ext>
            </a:extLst>
          </p:cNvPr>
          <p:cNvGraphicFramePr>
            <a:graphicFrameLocks noGrp="1"/>
          </p:cNvGraphicFramePr>
          <p:nvPr>
            <p:ph idx="1"/>
            <p:extLst>
              <p:ext uri="{D42A27DB-BD31-4B8C-83A1-F6EECF244321}">
                <p14:modId xmlns:p14="http://schemas.microsoft.com/office/powerpoint/2010/main" val="5164176"/>
              </p:ext>
            </p:extLst>
          </p:nvPr>
        </p:nvGraphicFramePr>
        <p:xfrm>
          <a:off x="838199" y="1450594"/>
          <a:ext cx="10515601" cy="4337896"/>
        </p:xfrm>
        <a:graphic>
          <a:graphicData uri="http://schemas.openxmlformats.org/drawingml/2006/table">
            <a:tbl>
              <a:tblPr firstRow="1" firstCol="1" bandRow="1">
                <a:tableStyleId>{5C22544A-7EE6-4342-B048-85BDC9FD1C3A}</a:tableStyleId>
              </a:tblPr>
              <a:tblGrid>
                <a:gridCol w="3448196">
                  <a:extLst>
                    <a:ext uri="{9D8B030D-6E8A-4147-A177-3AD203B41FA5}">
                      <a16:colId xmlns:a16="http://schemas.microsoft.com/office/drawing/2014/main" val="2079780243"/>
                    </a:ext>
                  </a:extLst>
                </a:gridCol>
                <a:gridCol w="3734823">
                  <a:extLst>
                    <a:ext uri="{9D8B030D-6E8A-4147-A177-3AD203B41FA5}">
                      <a16:colId xmlns:a16="http://schemas.microsoft.com/office/drawing/2014/main" val="1896075507"/>
                    </a:ext>
                  </a:extLst>
                </a:gridCol>
                <a:gridCol w="3332582">
                  <a:extLst>
                    <a:ext uri="{9D8B030D-6E8A-4147-A177-3AD203B41FA5}">
                      <a16:colId xmlns:a16="http://schemas.microsoft.com/office/drawing/2014/main" val="3107644211"/>
                    </a:ext>
                  </a:extLst>
                </a:gridCol>
              </a:tblGrid>
              <a:tr h="1230977">
                <a:tc>
                  <a:txBody>
                    <a:bodyPr/>
                    <a:lstStyle/>
                    <a:p>
                      <a:pPr>
                        <a:lnSpc>
                          <a:spcPct val="107000"/>
                        </a:lnSpc>
                        <a:spcBef>
                          <a:spcPts val="300"/>
                        </a:spcBef>
                        <a:spcAft>
                          <a:spcPts val="300"/>
                        </a:spcAft>
                      </a:pPr>
                      <a:r>
                        <a:rPr lang="en-GB" sz="1700" b="0" dirty="0">
                          <a:effectLst/>
                        </a:rPr>
                        <a:t>Rating for V 1.1 (generated by % scores)</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b="0" dirty="0">
                          <a:effectLst/>
                        </a:rPr>
                        <a:t>Answer to key question V 1.2 (generated by qualitative evidence) </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b="0" dirty="0">
                          <a:effectLst/>
                        </a:rPr>
                        <a:t>Rating for the victims’ standard</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extLst>
                  <a:ext uri="{0D108BD9-81ED-4DB2-BD59-A6C34878D82A}">
                    <a16:rowId xmlns:a16="http://schemas.microsoft.com/office/drawing/2014/main" val="3327707523"/>
                  </a:ext>
                </a:extLst>
              </a:tr>
              <a:tr h="287176">
                <a:tc>
                  <a:txBody>
                    <a:bodyPr/>
                    <a:lstStyle/>
                    <a:p>
                      <a:pPr>
                        <a:lnSpc>
                          <a:spcPct val="107000"/>
                        </a:lnSpc>
                        <a:spcBef>
                          <a:spcPts val="300"/>
                        </a:spcBef>
                        <a:spcAft>
                          <a:spcPts val="300"/>
                        </a:spcAft>
                      </a:pPr>
                      <a:r>
                        <a:rPr lang="en-GB" sz="1700" b="0" dirty="0">
                          <a:effectLst/>
                        </a:rPr>
                        <a:t>Outstanding</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Yes</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Good or Outstanding</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extLst>
                  <a:ext uri="{0D108BD9-81ED-4DB2-BD59-A6C34878D82A}">
                    <a16:rowId xmlns:a16="http://schemas.microsoft.com/office/drawing/2014/main" val="1314110408"/>
                  </a:ext>
                </a:extLst>
              </a:tr>
              <a:tr h="287176">
                <a:tc>
                  <a:txBody>
                    <a:bodyPr/>
                    <a:lstStyle/>
                    <a:p>
                      <a:pPr>
                        <a:lnSpc>
                          <a:spcPct val="107000"/>
                        </a:lnSpc>
                        <a:spcBef>
                          <a:spcPts val="300"/>
                        </a:spcBef>
                        <a:spcAft>
                          <a:spcPts val="300"/>
                        </a:spcAft>
                      </a:pPr>
                      <a:r>
                        <a:rPr lang="en-GB" sz="1700" b="0">
                          <a:effectLst/>
                        </a:rPr>
                        <a:t>Outstanding</a:t>
                      </a:r>
                      <a:endParaRPr lang="en-GB" sz="1700" b="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No</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Good or Outstanding</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extLst>
                  <a:ext uri="{0D108BD9-81ED-4DB2-BD59-A6C34878D82A}">
                    <a16:rowId xmlns:a16="http://schemas.microsoft.com/office/drawing/2014/main" val="3697573423"/>
                  </a:ext>
                </a:extLst>
              </a:tr>
              <a:tr h="287176">
                <a:tc>
                  <a:txBody>
                    <a:bodyPr/>
                    <a:lstStyle/>
                    <a:p>
                      <a:pPr>
                        <a:lnSpc>
                          <a:spcPct val="107000"/>
                        </a:lnSpc>
                        <a:spcBef>
                          <a:spcPts val="300"/>
                        </a:spcBef>
                        <a:spcAft>
                          <a:spcPts val="300"/>
                        </a:spcAft>
                      </a:pPr>
                      <a:r>
                        <a:rPr lang="en-GB" sz="1700" b="0" dirty="0">
                          <a:effectLst/>
                        </a:rPr>
                        <a:t>Good</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Yes</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Good or Outstanding</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extLst>
                  <a:ext uri="{0D108BD9-81ED-4DB2-BD59-A6C34878D82A}">
                    <a16:rowId xmlns:a16="http://schemas.microsoft.com/office/drawing/2014/main" val="1772495256"/>
                  </a:ext>
                </a:extLst>
              </a:tr>
              <a:tr h="287176">
                <a:tc>
                  <a:txBody>
                    <a:bodyPr/>
                    <a:lstStyle/>
                    <a:p>
                      <a:pPr>
                        <a:lnSpc>
                          <a:spcPct val="107000"/>
                        </a:lnSpc>
                        <a:spcBef>
                          <a:spcPts val="300"/>
                        </a:spcBef>
                        <a:spcAft>
                          <a:spcPts val="300"/>
                        </a:spcAft>
                      </a:pPr>
                      <a:r>
                        <a:rPr lang="en-GB" sz="1700" b="0" dirty="0">
                          <a:effectLst/>
                        </a:rPr>
                        <a:t>Good</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No</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Good or Requires improvement</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extLst>
                  <a:ext uri="{0D108BD9-81ED-4DB2-BD59-A6C34878D82A}">
                    <a16:rowId xmlns:a16="http://schemas.microsoft.com/office/drawing/2014/main" val="1387550759"/>
                  </a:ext>
                </a:extLst>
              </a:tr>
              <a:tr h="287176">
                <a:tc>
                  <a:txBody>
                    <a:bodyPr/>
                    <a:lstStyle/>
                    <a:p>
                      <a:pPr>
                        <a:lnSpc>
                          <a:spcPct val="107000"/>
                        </a:lnSpc>
                        <a:spcBef>
                          <a:spcPts val="300"/>
                        </a:spcBef>
                        <a:spcAft>
                          <a:spcPts val="300"/>
                        </a:spcAft>
                      </a:pPr>
                      <a:r>
                        <a:rPr lang="en-GB" sz="1700" b="0" dirty="0">
                          <a:effectLst/>
                        </a:rPr>
                        <a:t>Requires improvement</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Yes</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Good or Requires improvement</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extLst>
                  <a:ext uri="{0D108BD9-81ED-4DB2-BD59-A6C34878D82A}">
                    <a16:rowId xmlns:a16="http://schemas.microsoft.com/office/drawing/2014/main" val="2846407993"/>
                  </a:ext>
                </a:extLst>
              </a:tr>
              <a:tr h="557013">
                <a:tc>
                  <a:txBody>
                    <a:bodyPr/>
                    <a:lstStyle/>
                    <a:p>
                      <a:pPr>
                        <a:lnSpc>
                          <a:spcPct val="107000"/>
                        </a:lnSpc>
                        <a:spcBef>
                          <a:spcPts val="300"/>
                        </a:spcBef>
                        <a:spcAft>
                          <a:spcPts val="300"/>
                        </a:spcAft>
                      </a:pPr>
                      <a:r>
                        <a:rPr lang="en-GB" sz="1700" b="0" dirty="0">
                          <a:effectLst/>
                        </a:rPr>
                        <a:t>Requires improvement</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No</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Requires improvement or Inadequate</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extLst>
                  <a:ext uri="{0D108BD9-81ED-4DB2-BD59-A6C34878D82A}">
                    <a16:rowId xmlns:a16="http://schemas.microsoft.com/office/drawing/2014/main" val="703423092"/>
                  </a:ext>
                </a:extLst>
              </a:tr>
              <a:tr h="557013">
                <a:tc>
                  <a:txBody>
                    <a:bodyPr/>
                    <a:lstStyle/>
                    <a:p>
                      <a:pPr>
                        <a:lnSpc>
                          <a:spcPct val="107000"/>
                        </a:lnSpc>
                        <a:spcBef>
                          <a:spcPts val="300"/>
                        </a:spcBef>
                        <a:spcAft>
                          <a:spcPts val="300"/>
                        </a:spcAft>
                      </a:pPr>
                      <a:r>
                        <a:rPr lang="en-GB" sz="1700" b="0" dirty="0">
                          <a:effectLst/>
                        </a:rPr>
                        <a:t>Inadequate</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Yes</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dirty="0">
                          <a:effectLst/>
                        </a:rPr>
                        <a:t>Requires improvement or Inadequate</a:t>
                      </a:r>
                      <a:endParaRPr lang="en-GB" sz="170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extLst>
                  <a:ext uri="{0D108BD9-81ED-4DB2-BD59-A6C34878D82A}">
                    <a16:rowId xmlns:a16="http://schemas.microsoft.com/office/drawing/2014/main" val="2030779262"/>
                  </a:ext>
                </a:extLst>
              </a:tr>
              <a:tr h="557013">
                <a:tc>
                  <a:txBody>
                    <a:bodyPr/>
                    <a:lstStyle/>
                    <a:p>
                      <a:pPr>
                        <a:lnSpc>
                          <a:spcPct val="107000"/>
                        </a:lnSpc>
                        <a:spcBef>
                          <a:spcPts val="300"/>
                        </a:spcBef>
                        <a:spcAft>
                          <a:spcPts val="300"/>
                        </a:spcAft>
                      </a:pPr>
                      <a:r>
                        <a:rPr lang="en-GB" sz="1700" b="0" dirty="0">
                          <a:effectLst/>
                        </a:rPr>
                        <a:t>Inadequate</a:t>
                      </a:r>
                      <a:endParaRPr lang="en-GB" sz="1700" b="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a:effectLst/>
                        </a:rPr>
                        <a:t>No</a:t>
                      </a:r>
                      <a:endParaRPr lang="en-GB" sz="170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tc>
                  <a:txBody>
                    <a:bodyPr/>
                    <a:lstStyle/>
                    <a:p>
                      <a:pPr>
                        <a:lnSpc>
                          <a:spcPct val="107000"/>
                        </a:lnSpc>
                        <a:spcBef>
                          <a:spcPts val="300"/>
                        </a:spcBef>
                        <a:spcAft>
                          <a:spcPts val="300"/>
                        </a:spcAft>
                      </a:pPr>
                      <a:r>
                        <a:rPr lang="en-GB" sz="1700" dirty="0">
                          <a:effectLst/>
                        </a:rPr>
                        <a:t>Requires improvement or Inadequate</a:t>
                      </a:r>
                      <a:endParaRPr lang="en-GB" sz="1700" dirty="0">
                        <a:effectLst/>
                        <a:latin typeface="Tahoma" panose="020B0604030504040204" pitchFamily="34" charset="0"/>
                        <a:ea typeface="Calibri" panose="020F0502020204030204" pitchFamily="34" charset="0"/>
                        <a:cs typeface="Times New Roman" panose="02020603050405020304" pitchFamily="18" charset="0"/>
                      </a:endParaRPr>
                    </a:p>
                  </a:txBody>
                  <a:tcPr marL="104053" marR="104053" marT="0" marB="0"/>
                </a:tc>
                <a:extLst>
                  <a:ext uri="{0D108BD9-81ED-4DB2-BD59-A6C34878D82A}">
                    <a16:rowId xmlns:a16="http://schemas.microsoft.com/office/drawing/2014/main" val="4160376517"/>
                  </a:ext>
                </a:extLst>
              </a:tr>
            </a:tbl>
          </a:graphicData>
        </a:graphic>
      </p:graphicFrame>
    </p:spTree>
    <p:extLst>
      <p:ext uri="{BB962C8B-B14F-4D97-AF65-F5344CB8AC3E}">
        <p14:creationId xmlns:p14="http://schemas.microsoft.com/office/powerpoint/2010/main" val="2678319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ulti agency working | PPT">
            <a:extLst>
              <a:ext uri="{FF2B5EF4-FFF2-40B4-BE49-F238E27FC236}">
                <a16:creationId xmlns:a16="http://schemas.microsoft.com/office/drawing/2014/main" id="{178A3605-10B1-975F-EE23-A583A5ED02D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t="13168" r="3020" b="10000"/>
          <a:stretch/>
        </p:blipFill>
        <p:spPr bwMode="auto">
          <a:xfrm>
            <a:off x="8001399" y="2336346"/>
            <a:ext cx="3682600" cy="2185307"/>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F4B085C-DBD6-F48E-C9A8-342F023C68C3}"/>
              </a:ext>
            </a:extLst>
          </p:cNvPr>
          <p:cNvSpPr>
            <a:spLocks noGrp="1"/>
          </p:cNvSpPr>
          <p:nvPr>
            <p:ph type="title"/>
          </p:nvPr>
        </p:nvSpPr>
        <p:spPr>
          <a:xfrm>
            <a:off x="838201" y="479493"/>
            <a:ext cx="10399004" cy="1325563"/>
          </a:xfrm>
        </p:spPr>
        <p:txBody>
          <a:bodyPr>
            <a:normAutofit/>
          </a:bodyPr>
          <a:lstStyle/>
          <a:p>
            <a:r>
              <a:rPr lang="en-GB" dirty="0"/>
              <a:t>Multi-agency case discussion meetings (</a:t>
            </a:r>
            <a:r>
              <a:rPr lang="en-GB" dirty="0" err="1"/>
              <a:t>MACD’s</a:t>
            </a:r>
            <a:r>
              <a:rPr lang="en-GB" dirty="0"/>
              <a:t>):</a:t>
            </a:r>
          </a:p>
        </p:txBody>
      </p:sp>
      <p:sp>
        <p:nvSpPr>
          <p:cNvPr id="3" name="Content Placeholder 2">
            <a:extLst>
              <a:ext uri="{FF2B5EF4-FFF2-40B4-BE49-F238E27FC236}">
                <a16:creationId xmlns:a16="http://schemas.microsoft.com/office/drawing/2014/main" id="{B1E06B71-6B6E-265C-ED6E-891148C753A3}"/>
              </a:ext>
            </a:extLst>
          </p:cNvPr>
          <p:cNvSpPr>
            <a:spLocks noGrp="1"/>
          </p:cNvSpPr>
          <p:nvPr>
            <p:ph idx="1"/>
          </p:nvPr>
        </p:nvSpPr>
        <p:spPr>
          <a:xfrm>
            <a:off x="838200" y="1984443"/>
            <a:ext cx="7347333" cy="4504492"/>
          </a:xfrm>
        </p:spPr>
        <p:txBody>
          <a:bodyPr>
            <a:normAutofit/>
          </a:bodyPr>
          <a:lstStyle/>
          <a:p>
            <a:pPr>
              <a:lnSpc>
                <a:spcPct val="100000"/>
              </a:lnSpc>
            </a:pPr>
            <a:r>
              <a:rPr lang="en-GB" sz="1800" dirty="0"/>
              <a:t>Two in both types of inspection</a:t>
            </a:r>
          </a:p>
          <a:p>
            <a:pPr>
              <a:lnSpc>
                <a:spcPct val="100000"/>
              </a:lnSpc>
            </a:pPr>
            <a:r>
              <a:rPr lang="en-GB" sz="1800" dirty="0"/>
              <a:t>Should contain all relevant partners working with the child. </a:t>
            </a:r>
          </a:p>
          <a:p>
            <a:pPr>
              <a:lnSpc>
                <a:spcPct val="100000"/>
              </a:lnSpc>
            </a:pPr>
            <a:r>
              <a:rPr lang="en-GB" sz="1800" dirty="0"/>
              <a:t>The opportunity to see what has worked well, identify any barriers to effective partnership working and see how work has been tailored to the child.  </a:t>
            </a:r>
          </a:p>
          <a:p>
            <a:pPr>
              <a:lnSpc>
                <a:spcPct val="100000"/>
              </a:lnSpc>
            </a:pPr>
            <a:r>
              <a:rPr lang="en-GB" sz="1800" dirty="0"/>
              <a:t>There will be a focus upon how the partners have worked together to meet the child’s diverse needs, achieve positive change, and keep the child and the community safe.</a:t>
            </a:r>
          </a:p>
          <a:p>
            <a:pPr>
              <a:lnSpc>
                <a:spcPct val="100000"/>
              </a:lnSpc>
            </a:pPr>
            <a:r>
              <a:rPr lang="en-GB" sz="1800" dirty="0"/>
              <a:t>The intention is to bring the work inspectors see in case inspection ‘alive’ through discussion with partners and see the partnership working in practice</a:t>
            </a:r>
          </a:p>
        </p:txBody>
      </p:sp>
    </p:spTree>
    <p:extLst>
      <p:ext uri="{BB962C8B-B14F-4D97-AF65-F5344CB8AC3E}">
        <p14:creationId xmlns:p14="http://schemas.microsoft.com/office/powerpoint/2010/main" val="1269846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B085C-DBD6-F48E-C9A8-342F023C68C3}"/>
              </a:ext>
            </a:extLst>
          </p:cNvPr>
          <p:cNvSpPr>
            <a:spLocks noGrp="1"/>
          </p:cNvSpPr>
          <p:nvPr>
            <p:ph type="title"/>
          </p:nvPr>
        </p:nvSpPr>
        <p:spPr>
          <a:xfrm>
            <a:off x="838201" y="479493"/>
            <a:ext cx="8724440" cy="1325563"/>
          </a:xfrm>
        </p:spPr>
        <p:txBody>
          <a:bodyPr>
            <a:normAutofit/>
          </a:bodyPr>
          <a:lstStyle/>
          <a:p>
            <a:r>
              <a:rPr lang="en-GB" dirty="0"/>
              <a:t>Multi-agency discussion meetings continued:</a:t>
            </a:r>
          </a:p>
        </p:txBody>
      </p:sp>
      <p:sp>
        <p:nvSpPr>
          <p:cNvPr id="3" name="Content Placeholder 2">
            <a:extLst>
              <a:ext uri="{FF2B5EF4-FFF2-40B4-BE49-F238E27FC236}">
                <a16:creationId xmlns:a16="http://schemas.microsoft.com/office/drawing/2014/main" id="{B1E06B71-6B6E-265C-ED6E-891148C753A3}"/>
              </a:ext>
            </a:extLst>
          </p:cNvPr>
          <p:cNvSpPr>
            <a:spLocks noGrp="1"/>
          </p:cNvSpPr>
          <p:nvPr>
            <p:ph idx="1"/>
          </p:nvPr>
        </p:nvSpPr>
        <p:spPr>
          <a:xfrm>
            <a:off x="838201" y="2247441"/>
            <a:ext cx="10762560" cy="3929522"/>
          </a:xfrm>
        </p:spPr>
        <p:txBody>
          <a:bodyPr>
            <a:normAutofit/>
          </a:bodyPr>
          <a:lstStyle/>
          <a:p>
            <a:pPr>
              <a:lnSpc>
                <a:spcPct val="100000"/>
              </a:lnSpc>
            </a:pPr>
            <a:r>
              <a:rPr lang="en-GB" sz="1800" dirty="0"/>
              <a:t>The Inspectorate will ask the </a:t>
            </a:r>
            <a:r>
              <a:rPr lang="en-GB" sz="1800" b="1" dirty="0"/>
              <a:t>partnership</a:t>
            </a:r>
            <a:r>
              <a:rPr lang="en-GB" sz="1800" dirty="0"/>
              <a:t> to complete a review of the two cases (on a template provided).</a:t>
            </a:r>
          </a:p>
          <a:p>
            <a:pPr>
              <a:lnSpc>
                <a:spcPct val="100000"/>
              </a:lnSpc>
            </a:pPr>
            <a:r>
              <a:rPr lang="en-GB" sz="1800" dirty="0"/>
              <a:t>The case manager will be interviewed as part of the case inspection</a:t>
            </a:r>
          </a:p>
          <a:p>
            <a:pPr>
              <a:lnSpc>
                <a:spcPct val="100000"/>
              </a:lnSpc>
            </a:pPr>
            <a:r>
              <a:rPr lang="en-GB" sz="1800" dirty="0"/>
              <a:t>However, the </a:t>
            </a:r>
            <a:r>
              <a:rPr lang="en-GB" sz="1800" dirty="0" err="1"/>
              <a:t>MACD</a:t>
            </a:r>
            <a:r>
              <a:rPr lang="en-GB" sz="1800" dirty="0"/>
              <a:t> is focussed upon the partnership work, not just that of the case manager.</a:t>
            </a:r>
          </a:p>
          <a:p>
            <a:pPr>
              <a:lnSpc>
                <a:spcPct val="100000"/>
              </a:lnSpc>
            </a:pPr>
            <a:r>
              <a:rPr lang="en-GB" sz="1800" dirty="0"/>
              <a:t>We would expect </a:t>
            </a:r>
            <a:r>
              <a:rPr lang="en-GB" sz="1800" b="1" dirty="0"/>
              <a:t>all involved</a:t>
            </a:r>
            <a:r>
              <a:rPr lang="en-GB" sz="1800" dirty="0"/>
              <a:t> in the work delivered to the child to be </a:t>
            </a:r>
            <a:r>
              <a:rPr lang="en-GB" sz="1800" b="1" dirty="0"/>
              <a:t>part of the review </a:t>
            </a:r>
            <a:r>
              <a:rPr lang="en-GB" sz="1800" dirty="0"/>
              <a:t>and </a:t>
            </a:r>
            <a:r>
              <a:rPr lang="en-GB" sz="1800" b="1" dirty="0"/>
              <a:t>attend</a:t>
            </a:r>
            <a:r>
              <a:rPr lang="en-GB" sz="1800" dirty="0"/>
              <a:t> the multi-agency discussion meeting</a:t>
            </a:r>
          </a:p>
          <a:p>
            <a:pPr>
              <a:lnSpc>
                <a:spcPct val="100000"/>
              </a:lnSpc>
            </a:pPr>
            <a:r>
              <a:rPr lang="en-GB" sz="1800" dirty="0"/>
              <a:t>The reviews should be available by the Monday of the fieldwork week and given to the lead inspector.</a:t>
            </a:r>
          </a:p>
          <a:p>
            <a:pPr>
              <a:lnSpc>
                <a:spcPct val="100000"/>
              </a:lnSpc>
            </a:pPr>
            <a:r>
              <a:rPr lang="en-GB" sz="1800" dirty="0"/>
              <a:t>This process is intended </a:t>
            </a:r>
            <a:r>
              <a:rPr lang="en-GB" sz="1800" b="1" dirty="0"/>
              <a:t>to support </a:t>
            </a:r>
            <a:r>
              <a:rPr lang="en-GB" sz="1800" dirty="0"/>
              <a:t>the </a:t>
            </a:r>
            <a:r>
              <a:rPr lang="en-GB" sz="1800" b="1" dirty="0"/>
              <a:t>partnership to review </a:t>
            </a:r>
            <a:r>
              <a:rPr lang="en-GB" sz="1800" dirty="0"/>
              <a:t>and </a:t>
            </a:r>
            <a:r>
              <a:rPr lang="en-GB" sz="1800" b="1" dirty="0"/>
              <a:t>identify</a:t>
            </a:r>
            <a:r>
              <a:rPr lang="en-GB" sz="1800" dirty="0"/>
              <a:t> their own</a:t>
            </a:r>
            <a:r>
              <a:rPr lang="en-GB" sz="1800" b="1" dirty="0"/>
              <a:t> learning </a:t>
            </a:r>
            <a:r>
              <a:rPr lang="en-GB" sz="1800" dirty="0"/>
              <a:t>prior to the </a:t>
            </a:r>
            <a:r>
              <a:rPr lang="en-GB" sz="1800" dirty="0" err="1"/>
              <a:t>MACD</a:t>
            </a:r>
            <a:r>
              <a:rPr lang="en-GB" sz="1800" dirty="0"/>
              <a:t> meetings.  </a:t>
            </a:r>
          </a:p>
        </p:txBody>
      </p:sp>
    </p:spTree>
    <p:extLst>
      <p:ext uri="{BB962C8B-B14F-4D97-AF65-F5344CB8AC3E}">
        <p14:creationId xmlns:p14="http://schemas.microsoft.com/office/powerpoint/2010/main" val="229999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A375-237D-0B18-B5E4-8807CC8A1FA4}"/>
              </a:ext>
            </a:extLst>
          </p:cNvPr>
          <p:cNvSpPr>
            <a:spLocks noGrp="1"/>
          </p:cNvSpPr>
          <p:nvPr>
            <p:ph type="title"/>
          </p:nvPr>
        </p:nvSpPr>
        <p:spPr/>
        <p:txBody>
          <a:bodyPr/>
          <a:lstStyle/>
          <a:p>
            <a:r>
              <a:rPr lang="en-GB" dirty="0"/>
              <a:t>Case manager interviews:</a:t>
            </a:r>
          </a:p>
        </p:txBody>
      </p:sp>
      <p:sp>
        <p:nvSpPr>
          <p:cNvPr id="3" name="Content Placeholder 2">
            <a:extLst>
              <a:ext uri="{FF2B5EF4-FFF2-40B4-BE49-F238E27FC236}">
                <a16:creationId xmlns:a16="http://schemas.microsoft.com/office/drawing/2014/main" id="{1FFE548B-7C1D-3B77-2AD8-4607D4525EE7}"/>
              </a:ext>
            </a:extLst>
          </p:cNvPr>
          <p:cNvSpPr>
            <a:spLocks noGrp="1"/>
          </p:cNvSpPr>
          <p:nvPr>
            <p:ph idx="1"/>
          </p:nvPr>
        </p:nvSpPr>
        <p:spPr/>
        <p:txBody>
          <a:bodyPr>
            <a:normAutofit lnSpcReduction="10000"/>
          </a:bodyPr>
          <a:lstStyle/>
          <a:p>
            <a:pPr>
              <a:lnSpc>
                <a:spcPct val="107000"/>
              </a:lnSpc>
              <a:spcBef>
                <a:spcPts val="600"/>
              </a:spcBef>
              <a:spcAft>
                <a:spcPts val="800"/>
              </a:spcAft>
            </a:pPr>
            <a:r>
              <a:rPr lang="en-GB" sz="1800" dirty="0">
                <a:effectLst/>
                <a:latin typeface="Tahoma" panose="020B0604030504040204" pitchFamily="34" charset="0"/>
                <a:ea typeface="Calibri" panose="020F0502020204030204" pitchFamily="34" charset="0"/>
                <a:cs typeface="Tahoma" panose="020B0604030504040204" pitchFamily="34" charset="0"/>
              </a:rPr>
              <a:t>Case inspections include reading and assessing relevant information available through electronic records and assessment and planning tools. Inspectors need access to the local case management system and any other electronic recording system. </a:t>
            </a:r>
          </a:p>
          <a:p>
            <a:pPr>
              <a:lnSpc>
                <a:spcPct val="107000"/>
              </a:lnSpc>
              <a:spcBef>
                <a:spcPts val="600"/>
              </a:spcBef>
              <a:spcAft>
                <a:spcPts val="800"/>
              </a:spcAft>
            </a:pPr>
            <a:r>
              <a:rPr lang="en-GB" sz="1800" dirty="0" err="1">
                <a:effectLst/>
                <a:latin typeface="Tahoma" panose="020B0604030504040204" pitchFamily="34" charset="0"/>
                <a:ea typeface="Calibri" panose="020F0502020204030204" pitchFamily="34" charset="0"/>
                <a:cs typeface="Tahoma" panose="020B0604030504040204" pitchFamily="34" charset="0"/>
              </a:rPr>
              <a:t>YJS</a:t>
            </a:r>
            <a:r>
              <a:rPr lang="en-GB" sz="1800" dirty="0">
                <a:effectLst/>
                <a:latin typeface="Tahoma" panose="020B0604030504040204" pitchFamily="34" charset="0"/>
                <a:ea typeface="Calibri" panose="020F0502020204030204" pitchFamily="34" charset="0"/>
                <a:cs typeface="Tahoma" panose="020B0604030504040204" pitchFamily="34" charset="0"/>
              </a:rPr>
              <a:t> need to provide any additional paper documents relevant to the inspected case. </a:t>
            </a:r>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800"/>
              </a:spcAft>
            </a:pPr>
            <a:r>
              <a:rPr lang="en-GB" sz="1800" dirty="0">
                <a:ea typeface="Calibri" panose="020F0502020204030204" pitchFamily="34" charset="0"/>
              </a:rPr>
              <a:t>C</a:t>
            </a:r>
            <a:r>
              <a:rPr lang="en-GB" sz="1800" dirty="0">
                <a:effectLst/>
                <a:latin typeface="Tahoma" panose="020B0604030504040204" pitchFamily="34" charset="0"/>
                <a:ea typeface="Calibri" panose="020F0502020204030204" pitchFamily="34" charset="0"/>
                <a:cs typeface="Tahoma" panose="020B0604030504040204" pitchFamily="34" charset="0"/>
              </a:rPr>
              <a:t>ase managers are interviewed for each case within the selected sample. </a:t>
            </a:r>
          </a:p>
          <a:p>
            <a:pPr>
              <a:lnSpc>
                <a:spcPct val="107000"/>
              </a:lnSpc>
              <a:spcBef>
                <a:spcPts val="600"/>
              </a:spcBef>
              <a:spcAft>
                <a:spcPts val="800"/>
              </a:spcAft>
            </a:pPr>
            <a:r>
              <a:rPr lang="en-GB" sz="1800" dirty="0">
                <a:effectLst/>
                <a:latin typeface="Tahoma" panose="020B0604030504040204" pitchFamily="34" charset="0"/>
                <a:ea typeface="Calibri" panose="020F0502020204030204" pitchFamily="34" charset="0"/>
                <a:cs typeface="Tahoma" panose="020B0604030504040204" pitchFamily="34" charset="0"/>
              </a:rPr>
              <a:t>If required, interviews can be scheduled using Microsoft Teams, rather than face-to-face meetings. </a:t>
            </a:r>
          </a:p>
          <a:p>
            <a:pPr>
              <a:lnSpc>
                <a:spcPct val="107000"/>
              </a:lnSpc>
              <a:spcBef>
                <a:spcPts val="600"/>
              </a:spcBef>
              <a:spcAft>
                <a:spcPts val="800"/>
              </a:spcAft>
            </a:pPr>
            <a:r>
              <a:rPr lang="en-GB" sz="1800" dirty="0">
                <a:effectLst/>
                <a:latin typeface="Tahoma" panose="020B0604030504040204" pitchFamily="34" charset="0"/>
                <a:ea typeface="Calibri" panose="020F0502020204030204" pitchFamily="34" charset="0"/>
                <a:cs typeface="Tahoma" panose="020B0604030504040204" pitchFamily="34" charset="0"/>
              </a:rPr>
              <a:t>Case discussions last up to 1½ hours and cover assessing, planning and delivery. </a:t>
            </a:r>
          </a:p>
          <a:p>
            <a:pPr>
              <a:lnSpc>
                <a:spcPct val="107000"/>
              </a:lnSpc>
              <a:spcBef>
                <a:spcPts val="600"/>
              </a:spcBef>
              <a:spcAft>
                <a:spcPts val="800"/>
              </a:spcAft>
            </a:pPr>
            <a:r>
              <a:rPr lang="en-GB" sz="1800" dirty="0">
                <a:effectLst/>
                <a:latin typeface="Tahoma" panose="020B0604030504040204" pitchFamily="34" charset="0"/>
                <a:ea typeface="Calibri" panose="020F0502020204030204" pitchFamily="34" charset="0"/>
                <a:cs typeface="Tahoma" panose="020B0604030504040204" pitchFamily="34" charset="0"/>
              </a:rPr>
              <a:t>Case managers are also asked about their broader experience of management oversight, and access to services for children. </a:t>
            </a:r>
          </a:p>
          <a:p>
            <a:pPr>
              <a:lnSpc>
                <a:spcPct val="107000"/>
              </a:lnSpc>
              <a:spcBef>
                <a:spcPts val="600"/>
              </a:spcBef>
              <a:spcAft>
                <a:spcPts val="800"/>
              </a:spcAft>
            </a:pPr>
            <a:r>
              <a:rPr lang="en-GB" sz="1800" dirty="0">
                <a:ea typeface="Calibri" panose="020F0502020204030204" pitchFamily="34" charset="0"/>
              </a:rPr>
              <a:t>Interviews are designed to provide the opportunity for the case manager to discuss the child, reflect and identify strengths in their practice as well as any learning to take forward</a:t>
            </a:r>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93990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5272-E145-76C7-F808-A61CC94B268F}"/>
              </a:ext>
            </a:extLst>
          </p:cNvPr>
          <p:cNvSpPr>
            <a:spLocks noGrp="1"/>
          </p:cNvSpPr>
          <p:nvPr>
            <p:ph type="title"/>
          </p:nvPr>
        </p:nvSpPr>
        <p:spPr/>
        <p:txBody>
          <a:bodyPr/>
          <a:lstStyle/>
          <a:p>
            <a:r>
              <a:rPr lang="en-GB" dirty="0"/>
              <a:t>Victim worker interviews</a:t>
            </a:r>
          </a:p>
        </p:txBody>
      </p:sp>
      <p:sp>
        <p:nvSpPr>
          <p:cNvPr id="3" name="Content Placeholder 2">
            <a:extLst>
              <a:ext uri="{FF2B5EF4-FFF2-40B4-BE49-F238E27FC236}">
                <a16:creationId xmlns:a16="http://schemas.microsoft.com/office/drawing/2014/main" id="{E3A86B1B-6C44-8609-B8FA-17268E274C29}"/>
              </a:ext>
            </a:extLst>
          </p:cNvPr>
          <p:cNvSpPr>
            <a:spLocks noGrp="1"/>
          </p:cNvSpPr>
          <p:nvPr>
            <p:ph idx="1"/>
          </p:nvPr>
        </p:nvSpPr>
        <p:spPr/>
        <p:txBody>
          <a:bodyPr>
            <a:normAutofit fontScale="62500" lnSpcReduction="20000"/>
          </a:bodyPr>
          <a:lstStyle/>
          <a:p>
            <a:pPr>
              <a:lnSpc>
                <a:spcPct val="120000"/>
              </a:lnSpc>
            </a:pPr>
            <a:r>
              <a:rPr lang="en-GB" dirty="0"/>
              <a:t>The inspectorate recognises that many services will have a small number or a singular post of a victim worker.</a:t>
            </a:r>
          </a:p>
          <a:p>
            <a:pPr>
              <a:lnSpc>
                <a:spcPct val="120000"/>
              </a:lnSpc>
            </a:pPr>
            <a:r>
              <a:rPr lang="en-GB" dirty="0"/>
              <a:t>To minimise the number of interviews a victim worker may have during inspection fieldwork and be proportionate, the inspection of victim work will be done by reviewing three cases for every interview and may involve a number of file reads (without an accompanying interview).</a:t>
            </a:r>
          </a:p>
          <a:p>
            <a:pPr>
              <a:lnSpc>
                <a:spcPct val="120000"/>
              </a:lnSpc>
              <a:spcBef>
                <a:spcPts val="600"/>
              </a:spcBef>
              <a:spcAft>
                <a:spcPts val="800"/>
              </a:spcAft>
            </a:pPr>
            <a:r>
              <a:rPr lang="en-GB" sz="2800" dirty="0">
                <a:effectLst/>
                <a:latin typeface="Tahoma" panose="020B0604030504040204" pitchFamily="34" charset="0"/>
                <a:ea typeface="Calibri" panose="020F0502020204030204" pitchFamily="34" charset="0"/>
                <a:cs typeface="Tahoma" panose="020B0604030504040204" pitchFamily="34" charset="0"/>
              </a:rPr>
              <a:t>If required, interviews can be scheduled using Microsoft Teams, rather than face-to-face meetings. </a:t>
            </a:r>
          </a:p>
          <a:p>
            <a:pPr>
              <a:lnSpc>
                <a:spcPct val="120000"/>
              </a:lnSpc>
              <a:spcBef>
                <a:spcPts val="600"/>
              </a:spcBef>
              <a:spcAft>
                <a:spcPts val="800"/>
              </a:spcAft>
            </a:pPr>
            <a:r>
              <a:rPr lang="en-GB" sz="2800" dirty="0">
                <a:effectLst/>
                <a:latin typeface="Tahoma" panose="020B0604030504040204" pitchFamily="34" charset="0"/>
                <a:ea typeface="Calibri" panose="020F0502020204030204" pitchFamily="34" charset="0"/>
                <a:cs typeface="Tahoma" panose="020B0604030504040204" pitchFamily="34" charset="0"/>
              </a:rPr>
              <a:t>Case discussions last up to one hour and cover the victims’ standard. </a:t>
            </a:r>
          </a:p>
          <a:p>
            <a:pPr>
              <a:lnSpc>
                <a:spcPct val="120000"/>
              </a:lnSpc>
              <a:spcBef>
                <a:spcPts val="600"/>
              </a:spcBef>
              <a:spcAft>
                <a:spcPts val="800"/>
              </a:spcAft>
            </a:pPr>
            <a:r>
              <a:rPr lang="en-GB" dirty="0">
                <a:ea typeface="Calibri" panose="020F0502020204030204" pitchFamily="34" charset="0"/>
              </a:rPr>
              <a:t>Victim workers</a:t>
            </a:r>
            <a:r>
              <a:rPr lang="en-GB" sz="2800" dirty="0">
                <a:effectLst/>
                <a:latin typeface="Tahoma" panose="020B0604030504040204" pitchFamily="34" charset="0"/>
                <a:ea typeface="Calibri" panose="020F0502020204030204" pitchFamily="34" charset="0"/>
                <a:cs typeface="Tahoma" panose="020B0604030504040204" pitchFamily="34" charset="0"/>
              </a:rPr>
              <a:t> are also asked about their broader experience of management oversight, organisational support and access to services for victims. </a:t>
            </a:r>
          </a:p>
          <a:p>
            <a:pPr>
              <a:lnSpc>
                <a:spcPct val="120000"/>
              </a:lnSpc>
              <a:spcBef>
                <a:spcPts val="600"/>
              </a:spcBef>
              <a:spcAft>
                <a:spcPts val="800"/>
              </a:spcAft>
            </a:pPr>
            <a:r>
              <a:rPr lang="en-GB" sz="2800" dirty="0">
                <a:ea typeface="Calibri" panose="020F0502020204030204" pitchFamily="34" charset="0"/>
              </a:rPr>
              <a:t>Interviews are designed to provide the opportunity for the victim worker to discuss the work undertaken with individual victims, reflect and identify strengths in their practice as well as any learning to take forward.</a:t>
            </a:r>
            <a:endParaRPr lang="en-GB" sz="2800" dirty="0">
              <a:effectLst/>
              <a:latin typeface="Tahoma" panose="020B0604030504040204" pitchFamily="34" charset="0"/>
              <a:ea typeface="Calibri" panose="020F0502020204030204" pitchFamily="34" charset="0"/>
              <a:cs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1276821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61374-423C-AA00-9FB4-AB004D5424E4}"/>
              </a:ext>
            </a:extLst>
          </p:cNvPr>
          <p:cNvSpPr>
            <a:spLocks noGrp="1"/>
          </p:cNvSpPr>
          <p:nvPr>
            <p:ph type="title"/>
          </p:nvPr>
        </p:nvSpPr>
        <p:spPr/>
        <p:txBody>
          <a:bodyPr/>
          <a:lstStyle/>
          <a:p>
            <a:r>
              <a:rPr lang="en-GB" dirty="0"/>
              <a:t>Children’s, parents and carer’s participation</a:t>
            </a:r>
          </a:p>
        </p:txBody>
      </p:sp>
      <p:sp>
        <p:nvSpPr>
          <p:cNvPr id="3" name="Content Placeholder 2">
            <a:extLst>
              <a:ext uri="{FF2B5EF4-FFF2-40B4-BE49-F238E27FC236}">
                <a16:creationId xmlns:a16="http://schemas.microsoft.com/office/drawing/2014/main" id="{6D7D5824-1C09-E290-B669-C0A877C2CFC9}"/>
              </a:ext>
            </a:extLst>
          </p:cNvPr>
          <p:cNvSpPr>
            <a:spLocks noGrp="1"/>
          </p:cNvSpPr>
          <p:nvPr>
            <p:ph idx="1"/>
          </p:nvPr>
        </p:nvSpPr>
        <p:spPr/>
        <p:txBody>
          <a:bodyPr/>
          <a:lstStyle/>
          <a:p>
            <a:r>
              <a:rPr lang="en-GB" sz="1800" dirty="0">
                <a:effectLst/>
                <a:latin typeface="Tahoma" panose="020B0604030504040204" pitchFamily="34" charset="0"/>
                <a:ea typeface="Calibri" panose="020F0502020204030204" pitchFamily="34" charset="0"/>
                <a:cs typeface="Times New Roman" panose="02020603050405020304" pitchFamily="18" charset="0"/>
              </a:rPr>
              <a:t>The inspectorate values children’s, parents’ and carers’ participation, and encourage their involvement in inspections, to share their experiences of the services they have received. </a:t>
            </a:r>
          </a:p>
          <a:p>
            <a:r>
              <a:rPr lang="en-GB" sz="1800" dirty="0">
                <a:ea typeface="Calibri" panose="020F0502020204030204" pitchFamily="34" charset="0"/>
                <a:cs typeface="Times New Roman" panose="02020603050405020304" pitchFamily="18" charset="0"/>
              </a:rPr>
              <a:t>O</a:t>
            </a:r>
            <a:r>
              <a:rPr lang="en-GB" sz="1800" dirty="0">
                <a:effectLst/>
                <a:latin typeface="Tahoma" panose="020B0604030504040204" pitchFamily="34" charset="0"/>
                <a:ea typeface="Calibri" panose="020F0502020204030204" pitchFamily="34" charset="0"/>
                <a:cs typeface="Times New Roman" panose="02020603050405020304" pitchFamily="18" charset="0"/>
              </a:rPr>
              <a:t>pportunities will be provided throughout the fieldwork week for all those who wish to engage with and talk to the inspectorate. </a:t>
            </a:r>
          </a:p>
          <a:p>
            <a:r>
              <a:rPr lang="en-GB" sz="1800" dirty="0">
                <a:effectLst/>
                <a:latin typeface="Tahoma" panose="020B0604030504040204" pitchFamily="34" charset="0"/>
                <a:ea typeface="Calibri" panose="020F0502020204030204" pitchFamily="34" charset="0"/>
                <a:cs typeface="Times New Roman" panose="02020603050405020304" pitchFamily="18" charset="0"/>
              </a:rPr>
              <a:t>This includes telephone contact, meeting in person, video call, or meeting as a group of children (where determined by the </a:t>
            </a:r>
            <a:r>
              <a:rPr lang="en-GB" sz="1800" dirty="0" err="1">
                <a:effectLst/>
                <a:latin typeface="Tahoma" panose="020B0604030504040204" pitchFamily="34" charset="0"/>
                <a:ea typeface="Calibri" panose="020F0502020204030204" pitchFamily="34" charset="0"/>
                <a:cs typeface="Times New Roman" panose="02020603050405020304" pitchFamily="18" charset="0"/>
              </a:rPr>
              <a:t>YJS</a:t>
            </a:r>
            <a:r>
              <a:rPr lang="en-GB" sz="1800" dirty="0">
                <a:effectLst/>
                <a:latin typeface="Tahoma" panose="020B0604030504040204" pitchFamily="34" charset="0"/>
                <a:ea typeface="Calibri" panose="020F0502020204030204" pitchFamily="34" charset="0"/>
                <a:cs typeface="Times New Roman" panose="02020603050405020304" pitchFamily="18" charset="0"/>
              </a:rPr>
              <a:t> as safe and appropriate to do so) alongside responding to a text survey. </a:t>
            </a:r>
          </a:p>
          <a:p>
            <a:r>
              <a:rPr lang="en-GB" sz="1800" dirty="0">
                <a:ea typeface="Calibri" panose="020F0502020204030204" pitchFamily="34" charset="0"/>
                <a:cs typeface="Times New Roman" panose="02020603050405020304" pitchFamily="18" charset="0"/>
              </a:rPr>
              <a:t>Feedback from children, parents and carers is included in the published report.</a:t>
            </a:r>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02583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30C8F-EA21-9470-69C5-DBD9402A9D8A}"/>
              </a:ext>
            </a:extLst>
          </p:cNvPr>
          <p:cNvSpPr>
            <a:spLocks noGrp="1"/>
          </p:cNvSpPr>
          <p:nvPr>
            <p:ph type="title"/>
          </p:nvPr>
        </p:nvSpPr>
        <p:spPr/>
        <p:txBody>
          <a:bodyPr/>
          <a:lstStyle/>
          <a:p>
            <a:r>
              <a:rPr lang="en-GB" dirty="0"/>
              <a:t>Rating decisions:</a:t>
            </a:r>
          </a:p>
        </p:txBody>
      </p:sp>
      <p:sp>
        <p:nvSpPr>
          <p:cNvPr id="3" name="Content Placeholder 2">
            <a:extLst>
              <a:ext uri="{FF2B5EF4-FFF2-40B4-BE49-F238E27FC236}">
                <a16:creationId xmlns:a16="http://schemas.microsoft.com/office/drawing/2014/main" id="{942F398E-77E8-A450-EAFD-771616BDF85E}"/>
              </a:ext>
            </a:extLst>
          </p:cNvPr>
          <p:cNvSpPr>
            <a:spLocks noGrp="1"/>
          </p:cNvSpPr>
          <p:nvPr>
            <p:ph idx="1"/>
          </p:nvPr>
        </p:nvSpPr>
        <p:spPr/>
        <p:txBody>
          <a:bodyPr>
            <a:normAutofit fontScale="92500" lnSpcReduction="10000"/>
          </a:bodyPr>
          <a:lstStyle/>
          <a:p>
            <a:pPr marL="0" indent="0">
              <a:buNone/>
            </a:pPr>
            <a:r>
              <a:rPr lang="en-GB" dirty="0"/>
              <a:t>For inspection of youth justice work with children and victims:</a:t>
            </a:r>
          </a:p>
          <a:p>
            <a:r>
              <a:rPr lang="en-GB" dirty="0"/>
              <a:t>A ratification meeting is held.  </a:t>
            </a:r>
          </a:p>
          <a:p>
            <a:r>
              <a:rPr lang="en-GB" dirty="0"/>
              <a:t>Normally the Wednesday after the fieldwork.</a:t>
            </a:r>
          </a:p>
          <a:p>
            <a:r>
              <a:rPr lang="en-GB" dirty="0"/>
              <a:t>The service is informed of the outcome, normally by the end of the week (seven days) after the end of fieldwork.</a:t>
            </a:r>
          </a:p>
          <a:p>
            <a:pPr marL="0" indent="0">
              <a:buNone/>
            </a:pPr>
            <a:r>
              <a:rPr lang="en-GB" dirty="0"/>
              <a:t>For inspection of youth justice services:</a:t>
            </a:r>
          </a:p>
          <a:p>
            <a:r>
              <a:rPr lang="en-GB" dirty="0"/>
              <a:t>A ratings panel is held.</a:t>
            </a:r>
          </a:p>
          <a:p>
            <a:r>
              <a:rPr lang="en-GB" dirty="0"/>
              <a:t>Normally the Monday (10 days) after the end of fieldwork.</a:t>
            </a:r>
          </a:p>
          <a:p>
            <a:r>
              <a:rPr lang="en-GB" dirty="0"/>
              <a:t>The service is informed of the outcome by the end of the week (up to 14 days, most likely earlier) after the end of fieldwork.</a:t>
            </a:r>
          </a:p>
          <a:p>
            <a:endParaRPr lang="en-GB" dirty="0"/>
          </a:p>
        </p:txBody>
      </p:sp>
    </p:spTree>
    <p:extLst>
      <p:ext uri="{BB962C8B-B14F-4D97-AF65-F5344CB8AC3E}">
        <p14:creationId xmlns:p14="http://schemas.microsoft.com/office/powerpoint/2010/main" val="2963534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67CC7-2E1B-5CC6-585B-91093A228F1D}"/>
              </a:ext>
            </a:extLst>
          </p:cNvPr>
          <p:cNvSpPr>
            <a:spLocks noGrp="1"/>
          </p:cNvSpPr>
          <p:nvPr>
            <p:ph type="title"/>
          </p:nvPr>
        </p:nvSpPr>
        <p:spPr/>
        <p:txBody>
          <a:bodyPr/>
          <a:lstStyle/>
          <a:p>
            <a:r>
              <a:rPr lang="en-GB" dirty="0"/>
              <a:t>Ratings:</a:t>
            </a:r>
          </a:p>
        </p:txBody>
      </p:sp>
      <p:sp>
        <p:nvSpPr>
          <p:cNvPr id="3" name="Content Placeholder 2">
            <a:extLst>
              <a:ext uri="{FF2B5EF4-FFF2-40B4-BE49-F238E27FC236}">
                <a16:creationId xmlns:a16="http://schemas.microsoft.com/office/drawing/2014/main" id="{D3DDC892-CA3F-AAA6-F600-A32CE6B4766A}"/>
              </a:ext>
            </a:extLst>
          </p:cNvPr>
          <p:cNvSpPr>
            <a:spLocks noGrp="1"/>
          </p:cNvSpPr>
          <p:nvPr>
            <p:ph idx="1"/>
          </p:nvPr>
        </p:nvSpPr>
        <p:spPr/>
        <p:txBody>
          <a:bodyPr/>
          <a:lstStyle/>
          <a:p>
            <a:pPr>
              <a:lnSpc>
                <a:spcPct val="107000"/>
              </a:lnSpc>
              <a:spcBef>
                <a:spcPts val="600"/>
              </a:spcBef>
              <a:spcAft>
                <a:spcPts val="800"/>
              </a:spcAft>
            </a:pPr>
            <a:r>
              <a:rPr lang="en-GB" sz="1800" dirty="0">
                <a:effectLst/>
                <a:latin typeface="Tahoma" panose="020B0604030504040204" pitchFamily="34" charset="0"/>
                <a:ea typeface="Calibri" panose="020F0502020204030204" pitchFamily="34" charset="0"/>
                <a:cs typeface="Tahoma" panose="020B0604030504040204" pitchFamily="34" charset="0"/>
              </a:rPr>
              <a:t>Straightforward scoring rules are used to generate the overall </a:t>
            </a:r>
            <a:r>
              <a:rPr lang="en-GB" sz="1800" dirty="0" err="1">
                <a:effectLst/>
                <a:latin typeface="Tahoma" panose="020B0604030504040204" pitchFamily="34" charset="0"/>
                <a:ea typeface="Calibri" panose="020F0502020204030204" pitchFamily="34" charset="0"/>
                <a:cs typeface="Tahoma" panose="020B0604030504040204" pitchFamily="34" charset="0"/>
              </a:rPr>
              <a:t>YJS</a:t>
            </a:r>
            <a:r>
              <a:rPr lang="en-GB" sz="1800" dirty="0">
                <a:effectLst/>
                <a:latin typeface="Tahoma" panose="020B0604030504040204" pitchFamily="34" charset="0"/>
                <a:ea typeface="Calibri" panose="020F0502020204030204" pitchFamily="34" charset="0"/>
                <a:cs typeface="Tahoma" panose="020B0604030504040204" pitchFamily="34" charset="0"/>
              </a:rPr>
              <a:t> rating. </a:t>
            </a:r>
          </a:p>
          <a:p>
            <a:pPr>
              <a:lnSpc>
                <a:spcPct val="107000"/>
              </a:lnSpc>
              <a:spcBef>
                <a:spcPts val="600"/>
              </a:spcBef>
              <a:spcAft>
                <a:spcPts val="800"/>
              </a:spcAft>
            </a:pPr>
            <a:r>
              <a:rPr lang="en-GB" sz="1800" dirty="0">
                <a:effectLst/>
                <a:latin typeface="Tahoma" panose="020B0604030504040204" pitchFamily="34" charset="0"/>
                <a:ea typeface="Calibri" panose="020F0502020204030204" pitchFamily="34" charset="0"/>
                <a:cs typeface="Tahoma" panose="020B0604030504040204" pitchFamily="34" charset="0"/>
              </a:rPr>
              <a:t>Each of the four core standards (assessing, planning, delivery and victims) is scored on a scale of 0 to 3, in which ‘Inadequate’ = 0; ‘Requires improvement’ = 1; ‘Good’ = 2; and ‘Outstanding’ = 3.</a:t>
            </a:r>
          </a:p>
          <a:p>
            <a:pPr>
              <a:lnSpc>
                <a:spcPct val="107000"/>
              </a:lnSpc>
              <a:spcBef>
                <a:spcPts val="600"/>
              </a:spcBef>
              <a:spcAft>
                <a:spcPts val="800"/>
              </a:spcAft>
            </a:pPr>
            <a:r>
              <a:rPr lang="en-GB" sz="1800" dirty="0">
                <a:effectLst/>
                <a:latin typeface="Tahoma" panose="020B0604030504040204" pitchFamily="34" charset="0"/>
                <a:ea typeface="Calibri" panose="020F0502020204030204" pitchFamily="34" charset="0"/>
                <a:cs typeface="Tahoma" panose="020B0604030504040204" pitchFamily="34" charset="0"/>
              </a:rPr>
              <a:t>Adding the scores for the core standards produces a total score ranging from 0 to 12, which is banded to produce the overall rating, as follows: </a:t>
            </a:r>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pPr marL="342900" lvl="0" indent="-342900">
              <a:spcBef>
                <a:spcPts val="600"/>
              </a:spcBef>
              <a:spcAft>
                <a:spcPts val="800"/>
              </a:spcAft>
              <a:buSzPts val="1100"/>
              <a:buFont typeface="Symbol" panose="05050102010706020507" pitchFamily="18" charset="2"/>
              <a:buChar char=""/>
            </a:pPr>
            <a:r>
              <a:rPr lang="en-GB" sz="1800" dirty="0">
                <a:effectLst/>
                <a:latin typeface="Tahoma" panose="020B0604030504040204" pitchFamily="34" charset="0"/>
                <a:ea typeface="Calibri" panose="020F0502020204030204" pitchFamily="34" charset="0"/>
                <a:cs typeface="Times New Roman" panose="02020603050405020304" pitchFamily="18" charset="0"/>
              </a:rPr>
              <a:t>0–2 = Inadequate </a:t>
            </a:r>
          </a:p>
          <a:p>
            <a:pPr marL="342900" lvl="0" indent="-342900">
              <a:spcBef>
                <a:spcPts val="600"/>
              </a:spcBef>
              <a:spcAft>
                <a:spcPts val="800"/>
              </a:spcAft>
              <a:buSzPts val="1100"/>
              <a:buFont typeface="Symbol" panose="05050102010706020507" pitchFamily="18" charset="2"/>
              <a:buChar char=""/>
            </a:pPr>
            <a:r>
              <a:rPr lang="en-GB" sz="1800" dirty="0">
                <a:effectLst/>
                <a:latin typeface="Tahoma" panose="020B0604030504040204" pitchFamily="34" charset="0"/>
                <a:ea typeface="Calibri" panose="020F0502020204030204" pitchFamily="34" charset="0"/>
                <a:cs typeface="Times New Roman" panose="02020603050405020304" pitchFamily="18" charset="0"/>
              </a:rPr>
              <a:t>3–6 = Requires improvement </a:t>
            </a:r>
          </a:p>
          <a:p>
            <a:pPr marL="342900" lvl="0" indent="-342900">
              <a:spcBef>
                <a:spcPts val="600"/>
              </a:spcBef>
              <a:spcAft>
                <a:spcPts val="800"/>
              </a:spcAft>
              <a:buSzPts val="1100"/>
              <a:buFont typeface="Symbol" panose="05050102010706020507" pitchFamily="18" charset="2"/>
              <a:buChar char=""/>
            </a:pPr>
            <a:r>
              <a:rPr lang="en-GB" sz="1800" dirty="0">
                <a:effectLst/>
                <a:latin typeface="Tahoma" panose="020B0604030504040204" pitchFamily="34" charset="0"/>
                <a:ea typeface="Calibri" panose="020F0502020204030204" pitchFamily="34" charset="0"/>
                <a:cs typeface="Times New Roman" panose="02020603050405020304" pitchFamily="18" charset="0"/>
              </a:rPr>
              <a:t>7–10 = Good </a:t>
            </a:r>
          </a:p>
          <a:p>
            <a:pPr marL="342900" lvl="0" indent="-342900">
              <a:spcBef>
                <a:spcPts val="600"/>
              </a:spcBef>
              <a:spcAft>
                <a:spcPts val="800"/>
              </a:spcAft>
              <a:buSzPts val="1100"/>
              <a:buFont typeface="Symbol" panose="05050102010706020507" pitchFamily="18" charset="2"/>
              <a:buChar char=""/>
            </a:pPr>
            <a:r>
              <a:rPr lang="en-GB" sz="1800" dirty="0">
                <a:effectLst/>
                <a:latin typeface="Tahoma" panose="020B0604030504040204" pitchFamily="34" charset="0"/>
                <a:ea typeface="Calibri" panose="020F0502020204030204" pitchFamily="34" charset="0"/>
                <a:cs typeface="Times New Roman" panose="02020603050405020304" pitchFamily="18" charset="0"/>
              </a:rPr>
              <a:t>11–12 = Outstanding </a:t>
            </a:r>
          </a:p>
          <a:p>
            <a:endParaRPr lang="en-GB" dirty="0"/>
          </a:p>
        </p:txBody>
      </p:sp>
    </p:spTree>
    <p:extLst>
      <p:ext uri="{BB962C8B-B14F-4D97-AF65-F5344CB8AC3E}">
        <p14:creationId xmlns:p14="http://schemas.microsoft.com/office/powerpoint/2010/main" val="3930435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60D23-7D0E-F259-1F84-8DC794BB3230}"/>
              </a:ext>
            </a:extLst>
          </p:cNvPr>
          <p:cNvSpPr>
            <a:spLocks noGrp="1"/>
          </p:cNvSpPr>
          <p:nvPr>
            <p:ph type="title"/>
          </p:nvPr>
        </p:nvSpPr>
        <p:spPr/>
        <p:txBody>
          <a:bodyPr/>
          <a:lstStyle/>
          <a:p>
            <a:r>
              <a:rPr lang="en-GB" dirty="0"/>
              <a:t>Ratings continued:</a:t>
            </a:r>
          </a:p>
        </p:txBody>
      </p:sp>
      <p:sp>
        <p:nvSpPr>
          <p:cNvPr id="3" name="Content Placeholder 2">
            <a:extLst>
              <a:ext uri="{FF2B5EF4-FFF2-40B4-BE49-F238E27FC236}">
                <a16:creationId xmlns:a16="http://schemas.microsoft.com/office/drawing/2014/main" id="{979F99A1-5765-5070-E197-FCAD75079DC0}"/>
              </a:ext>
            </a:extLst>
          </p:cNvPr>
          <p:cNvSpPr>
            <a:spLocks noGrp="1"/>
          </p:cNvSpPr>
          <p:nvPr>
            <p:ph idx="1"/>
          </p:nvPr>
        </p:nvSpPr>
        <p:spPr/>
        <p:txBody>
          <a:bodyPr/>
          <a:lstStyle/>
          <a:p>
            <a:r>
              <a:rPr lang="en-GB" sz="1800" dirty="0">
                <a:effectLst/>
                <a:latin typeface="Tahoma" panose="020B0604030504040204" pitchFamily="34" charset="0"/>
                <a:ea typeface="Calibri" panose="020F0502020204030204" pitchFamily="34" charset="0"/>
              </a:rPr>
              <a:t>In </a:t>
            </a:r>
            <a:r>
              <a:rPr lang="en-GB" sz="1800" dirty="0" err="1">
                <a:effectLst/>
                <a:latin typeface="Tahoma" panose="020B0604030504040204" pitchFamily="34" charset="0"/>
                <a:ea typeface="Calibri" panose="020F0502020204030204" pitchFamily="34" charset="0"/>
              </a:rPr>
              <a:t>IYJS</a:t>
            </a:r>
            <a:r>
              <a:rPr lang="en-GB" sz="1800" dirty="0">
                <a:effectLst/>
                <a:latin typeface="Tahoma" panose="020B0604030504040204" pitchFamily="34" charset="0"/>
                <a:ea typeface="Calibri" panose="020F0502020204030204" pitchFamily="34" charset="0"/>
              </a:rPr>
              <a:t> inspections only, domain one standards are rated independently.  So, there are ratings for leadership and governance, staffing, partnerships and services.</a:t>
            </a:r>
          </a:p>
          <a:p>
            <a:r>
              <a:rPr lang="en-GB" sz="1800" dirty="0">
                <a:ea typeface="Calibri" panose="020F0502020204030204" pitchFamily="34" charset="0"/>
              </a:rPr>
              <a:t>Decision rules and guidance applies to leadership and governance and partnerships and services, recognising the links organisational arrangements have upon the quality of work delivered.</a:t>
            </a:r>
          </a:p>
          <a:p>
            <a:r>
              <a:rPr lang="en-GB" sz="1800" dirty="0">
                <a:ea typeface="Calibri" panose="020F0502020204030204" pitchFamily="34" charset="0"/>
              </a:rPr>
              <a:t>These ratings </a:t>
            </a:r>
            <a:r>
              <a:rPr lang="en-GB" sz="1800" dirty="0">
                <a:effectLst/>
                <a:latin typeface="Tahoma" panose="020B0604030504040204" pitchFamily="34" charset="0"/>
                <a:ea typeface="Calibri" panose="020F0502020204030204" pitchFamily="34" charset="0"/>
              </a:rPr>
              <a:t>do not contribute to the </a:t>
            </a:r>
            <a:r>
              <a:rPr lang="en-GB" sz="1800" b="1" dirty="0">
                <a:effectLst/>
                <a:latin typeface="Tahoma" panose="020B0604030504040204" pitchFamily="34" charset="0"/>
                <a:ea typeface="Calibri" panose="020F0502020204030204" pitchFamily="34" charset="0"/>
              </a:rPr>
              <a:t>overall</a:t>
            </a:r>
            <a:r>
              <a:rPr lang="en-GB" sz="1800" dirty="0">
                <a:effectLst/>
                <a:latin typeface="Tahoma" panose="020B0604030504040204" pitchFamily="34" charset="0"/>
                <a:ea typeface="Calibri" panose="020F0502020204030204" pitchFamily="34" charset="0"/>
              </a:rPr>
              <a:t> rating for the service. </a:t>
            </a:r>
          </a:p>
          <a:p>
            <a:r>
              <a:rPr lang="en-GB" sz="1800" dirty="0">
                <a:effectLst/>
                <a:latin typeface="Tahoma" panose="020B0604030504040204" pitchFamily="34" charset="0"/>
                <a:ea typeface="Calibri" panose="020F0502020204030204" pitchFamily="34" charset="0"/>
              </a:rPr>
              <a:t>The reason for this approach is to be fair to all </a:t>
            </a:r>
            <a:r>
              <a:rPr lang="en-GB" sz="1800" dirty="0" err="1">
                <a:effectLst/>
                <a:latin typeface="Tahoma" panose="020B0604030504040204" pitchFamily="34" charset="0"/>
                <a:ea typeface="Calibri" panose="020F0502020204030204" pitchFamily="34" charset="0"/>
              </a:rPr>
              <a:t>YJS</a:t>
            </a:r>
            <a:r>
              <a:rPr lang="en-GB" sz="1800" dirty="0">
                <a:effectLst/>
                <a:latin typeface="Tahoma" panose="020B0604030504040204" pitchFamily="34" charset="0"/>
                <a:ea typeface="Calibri" panose="020F0502020204030204" pitchFamily="34" charset="0"/>
              </a:rPr>
              <a:t>, irrespective of the type of inspection they receive.</a:t>
            </a:r>
          </a:p>
          <a:p>
            <a:r>
              <a:rPr lang="en-GB" sz="1800" dirty="0">
                <a:ea typeface="Calibri" panose="020F0502020204030204" pitchFamily="34" charset="0"/>
              </a:rPr>
              <a:t>This ensures</a:t>
            </a:r>
            <a:r>
              <a:rPr lang="en-GB" sz="1800" dirty="0">
                <a:effectLst/>
                <a:latin typeface="Tahoma" panose="020B0604030504040204" pitchFamily="34" charset="0"/>
                <a:ea typeface="Calibri" panose="020F0502020204030204" pitchFamily="34" charset="0"/>
              </a:rPr>
              <a:t> that all overall ratings for every inspection are driven by the quality of work being delivered to children and victims.</a:t>
            </a:r>
          </a:p>
          <a:p>
            <a:r>
              <a:rPr lang="en-GB" sz="1800" dirty="0"/>
              <a:t>Once received ratings can be shared with the team, partners and board members.</a:t>
            </a:r>
            <a:endParaRPr lang="en-GB" dirty="0"/>
          </a:p>
        </p:txBody>
      </p:sp>
    </p:spTree>
    <p:extLst>
      <p:ext uri="{BB962C8B-B14F-4D97-AF65-F5344CB8AC3E}">
        <p14:creationId xmlns:p14="http://schemas.microsoft.com/office/powerpoint/2010/main" val="3242998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A1BE0-FF97-98DD-5165-45BFF5EC7F21}"/>
              </a:ext>
            </a:extLst>
          </p:cNvPr>
          <p:cNvSpPr>
            <a:spLocks noGrp="1"/>
          </p:cNvSpPr>
          <p:nvPr>
            <p:ph type="title"/>
          </p:nvPr>
        </p:nvSpPr>
        <p:spPr>
          <a:xfrm>
            <a:off x="324091" y="531631"/>
            <a:ext cx="7711544" cy="794344"/>
          </a:xfrm>
        </p:spPr>
        <p:txBody>
          <a:bodyPr vert="horz" lIns="91440" tIns="45720" rIns="91440" bIns="45720" rtlCol="0" anchor="b">
            <a:normAutofit fontScale="90000"/>
          </a:bodyPr>
          <a:lstStyle/>
          <a:p>
            <a:r>
              <a:rPr lang="en-US" sz="4000" dirty="0"/>
              <a:t>The journey to a new youth inspection programme:</a:t>
            </a:r>
          </a:p>
        </p:txBody>
      </p:sp>
      <p:sp>
        <p:nvSpPr>
          <p:cNvPr id="1037" name="Content Placeholder 1036">
            <a:extLst>
              <a:ext uri="{FF2B5EF4-FFF2-40B4-BE49-F238E27FC236}">
                <a16:creationId xmlns:a16="http://schemas.microsoft.com/office/drawing/2014/main" id="{38FF24D4-FD73-0697-7E81-4B6F8422AC42}"/>
              </a:ext>
            </a:extLst>
          </p:cNvPr>
          <p:cNvSpPr>
            <a:spLocks noGrp="1"/>
          </p:cNvSpPr>
          <p:nvPr>
            <p:ph idx="1"/>
          </p:nvPr>
        </p:nvSpPr>
        <p:spPr>
          <a:xfrm>
            <a:off x="324091" y="1531345"/>
            <a:ext cx="11342772" cy="4824632"/>
          </a:xfrm>
        </p:spPr>
        <p:txBody>
          <a:bodyPr anchor="t">
            <a:normAutofit/>
          </a:bodyPr>
          <a:lstStyle/>
          <a:p>
            <a:r>
              <a:rPr lang="en-US" sz="1800" dirty="0"/>
              <a:t>Started scoping in January 2023. </a:t>
            </a:r>
          </a:p>
          <a:p>
            <a:r>
              <a:rPr lang="en-US" sz="1800" dirty="0"/>
              <a:t>Set up an internal youth </a:t>
            </a:r>
            <a:r>
              <a:rPr lang="en-US" sz="1800" dirty="0" err="1"/>
              <a:t>programme</a:t>
            </a:r>
            <a:r>
              <a:rPr lang="en-US" sz="1800" dirty="0"/>
              <a:t> board.</a:t>
            </a:r>
          </a:p>
          <a:p>
            <a:r>
              <a:rPr lang="en-GB" sz="1800" dirty="0"/>
              <a:t>Engaged with the YJB/</a:t>
            </a:r>
            <a:r>
              <a:rPr lang="en-GB" sz="1800" dirty="0" err="1"/>
              <a:t>YJPU</a:t>
            </a:r>
            <a:r>
              <a:rPr lang="en-GB" sz="1800" dirty="0"/>
              <a:t> and other inspectorates (England and Wales).</a:t>
            </a:r>
          </a:p>
          <a:p>
            <a:r>
              <a:rPr lang="en-GB" sz="1800" dirty="0"/>
              <a:t>Utilised feedback and learning from the current inspection programme, including post inspection meetings with Heads of Service.</a:t>
            </a:r>
          </a:p>
          <a:p>
            <a:r>
              <a:rPr lang="en-GB" sz="1800" dirty="0"/>
              <a:t>Set up a stakeholder working group with </a:t>
            </a:r>
            <a:r>
              <a:rPr lang="en-GB" sz="1800" dirty="0" err="1"/>
              <a:t>YJS</a:t>
            </a:r>
            <a:r>
              <a:rPr lang="en-GB" sz="1800" dirty="0"/>
              <a:t> representatives across England and Wales.</a:t>
            </a:r>
          </a:p>
          <a:p>
            <a:r>
              <a:rPr lang="en-GB" sz="1800" dirty="0"/>
              <a:t>Discussed and shared proposals with our academic advisory group.</a:t>
            </a:r>
          </a:p>
          <a:p>
            <a:r>
              <a:rPr lang="en-GB" sz="1800" dirty="0"/>
              <a:t>Engaged with the ADCS.</a:t>
            </a:r>
          </a:p>
          <a:p>
            <a:r>
              <a:rPr lang="en-GB" sz="1800" dirty="0"/>
              <a:t>Held six in-person and one virtual roadshow events – over 180 participants engaged in discussion.</a:t>
            </a:r>
          </a:p>
          <a:p>
            <a:r>
              <a:rPr lang="en-GB" sz="1800" dirty="0"/>
              <a:t>Held the online consultation December 2023 – January 2024.</a:t>
            </a:r>
          </a:p>
          <a:p>
            <a:r>
              <a:rPr lang="en-GB" sz="1800" dirty="0"/>
              <a:t>Feedback from children.</a:t>
            </a:r>
          </a:p>
          <a:p>
            <a:r>
              <a:rPr lang="en-GB" sz="1800" dirty="0"/>
              <a:t>Completed a number of pilots, learning from and refining the programme following these.</a:t>
            </a:r>
          </a:p>
          <a:p>
            <a:r>
              <a:rPr lang="en-GB" sz="1800" dirty="0"/>
              <a:t>Updated, amended and changed the draft standards and proposals as we have developed our thinking. </a:t>
            </a:r>
          </a:p>
          <a:p>
            <a:endParaRPr lang="en-US" sz="1800" dirty="0"/>
          </a:p>
          <a:p>
            <a:endParaRPr lang="en-US" sz="1300" dirty="0"/>
          </a:p>
        </p:txBody>
      </p:sp>
      <p:pic>
        <p:nvPicPr>
          <p:cNvPr id="1026" name="Picture 2" descr="Some Profesional Learnings from my ...">
            <a:extLst>
              <a:ext uri="{FF2B5EF4-FFF2-40B4-BE49-F238E27FC236}">
                <a16:creationId xmlns:a16="http://schemas.microsoft.com/office/drawing/2014/main" id="{6A092987-569C-7C57-3CF0-1CDBAFF7DF9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8522" r="9153" b="-1"/>
          <a:stretch/>
        </p:blipFill>
        <p:spPr bwMode="auto">
          <a:xfrm>
            <a:off x="9430438" y="267855"/>
            <a:ext cx="2116241" cy="2116241"/>
          </a:xfrm>
          <a:custGeom>
            <a:avLst/>
            <a:gdLst/>
            <a:ahLst/>
            <a:cxnLst/>
            <a:rect l="l" t="t" r="r" b="b"/>
            <a:pathLst>
              <a:path w="4694238" h="4694238">
                <a:moveTo>
                  <a:pt x="2347119" y="0"/>
                </a:moveTo>
                <a:cubicBezTo>
                  <a:pt x="3643397" y="0"/>
                  <a:pt x="4694238" y="1050841"/>
                  <a:pt x="4694238" y="2347119"/>
                </a:cubicBezTo>
                <a:cubicBezTo>
                  <a:pt x="4694238" y="3643397"/>
                  <a:pt x="3643397" y="4694238"/>
                  <a:pt x="2347119" y="4694238"/>
                </a:cubicBezTo>
                <a:cubicBezTo>
                  <a:pt x="1050841" y="4694238"/>
                  <a:pt x="0" y="3643397"/>
                  <a:pt x="0" y="2347119"/>
                </a:cubicBezTo>
                <a:cubicBezTo>
                  <a:pt x="0" y="1050841"/>
                  <a:pt x="1050841" y="0"/>
                  <a:pt x="2347119"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492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3CD07-98FF-E387-DEEA-EA3CB86E7F09}"/>
              </a:ext>
            </a:extLst>
          </p:cNvPr>
          <p:cNvSpPr>
            <a:spLocks noGrp="1"/>
          </p:cNvSpPr>
          <p:nvPr>
            <p:ph type="title"/>
          </p:nvPr>
        </p:nvSpPr>
        <p:spPr/>
        <p:txBody>
          <a:bodyPr/>
          <a:lstStyle/>
          <a:p>
            <a:r>
              <a:rPr lang="en-GB" dirty="0"/>
              <a:t>Inspection report:</a:t>
            </a:r>
          </a:p>
        </p:txBody>
      </p:sp>
      <p:sp>
        <p:nvSpPr>
          <p:cNvPr id="3" name="Content Placeholder 2">
            <a:extLst>
              <a:ext uri="{FF2B5EF4-FFF2-40B4-BE49-F238E27FC236}">
                <a16:creationId xmlns:a16="http://schemas.microsoft.com/office/drawing/2014/main" id="{42B4C416-8CB2-E054-CE3E-92BB40FB6734}"/>
              </a:ext>
            </a:extLst>
          </p:cNvPr>
          <p:cNvSpPr>
            <a:spLocks noGrp="1"/>
          </p:cNvSpPr>
          <p:nvPr>
            <p:ph idx="1"/>
          </p:nvPr>
        </p:nvSpPr>
        <p:spPr>
          <a:xfrm>
            <a:off x="838200" y="1520328"/>
            <a:ext cx="10515600" cy="4656635"/>
          </a:xfrm>
        </p:spPr>
        <p:txBody>
          <a:bodyPr>
            <a:normAutofit fontScale="92500" lnSpcReduction="10000"/>
          </a:bodyPr>
          <a:lstStyle/>
          <a:p>
            <a:pPr>
              <a:lnSpc>
                <a:spcPct val="110000"/>
              </a:lnSpc>
            </a:pPr>
            <a:r>
              <a:rPr lang="en-GB" sz="1800" dirty="0">
                <a:effectLst/>
                <a:latin typeface="Tahoma" panose="020B0604030504040204" pitchFamily="34" charset="0"/>
                <a:ea typeface="Calibri" panose="020F0502020204030204" pitchFamily="34" charset="0"/>
              </a:rPr>
              <a:t>The </a:t>
            </a:r>
            <a:r>
              <a:rPr lang="en-GB" sz="1800" dirty="0" err="1">
                <a:effectLst/>
                <a:latin typeface="Tahoma" panose="020B0604030504040204" pitchFamily="34" charset="0"/>
                <a:ea typeface="Calibri" panose="020F0502020204030204" pitchFamily="34" charset="0"/>
              </a:rPr>
              <a:t>YJS</a:t>
            </a:r>
            <a:r>
              <a:rPr lang="en-GB" sz="1800" dirty="0">
                <a:effectLst/>
                <a:latin typeface="Tahoma" panose="020B0604030504040204" pitchFamily="34" charset="0"/>
                <a:ea typeface="Calibri" panose="020F0502020204030204" pitchFamily="34" charset="0"/>
              </a:rPr>
              <a:t> normally receives a copy of the draft report on Monday morning four weeks after the end of the inspection fieldwork, for factual accuracy check, with a deadline to return any comments to the Head of Youth Inspection Programme and lead inspector within five working days. </a:t>
            </a:r>
          </a:p>
          <a:p>
            <a:pPr>
              <a:lnSpc>
                <a:spcPct val="110000"/>
              </a:lnSpc>
            </a:pPr>
            <a:r>
              <a:rPr lang="en-GB" sz="1800" dirty="0">
                <a:effectLst/>
                <a:latin typeface="Tahoma" panose="020B0604030504040204" pitchFamily="34" charset="0"/>
                <a:ea typeface="Calibri" panose="020F0502020204030204" pitchFamily="34" charset="0"/>
                <a:cs typeface="Tahoma" panose="020B0604030504040204" pitchFamily="34" charset="0"/>
              </a:rPr>
              <a:t>The Head of Youth Inspection Programme and lead inspector consider the comments from the </a:t>
            </a:r>
            <a:r>
              <a:rPr lang="en-GB" sz="1800" dirty="0" err="1">
                <a:effectLst/>
                <a:latin typeface="Tahoma" panose="020B0604030504040204" pitchFamily="34" charset="0"/>
                <a:ea typeface="Calibri" panose="020F0502020204030204" pitchFamily="34" charset="0"/>
                <a:cs typeface="Tahoma" panose="020B0604030504040204" pitchFamily="34" charset="0"/>
              </a:rPr>
              <a:t>YJS</a:t>
            </a:r>
            <a:r>
              <a:rPr lang="en-GB" sz="1800" dirty="0">
                <a:effectLst/>
                <a:latin typeface="Tahoma" panose="020B0604030504040204" pitchFamily="34" charset="0"/>
                <a:ea typeface="Calibri" panose="020F0502020204030204" pitchFamily="34" charset="0"/>
                <a:cs typeface="Tahoma" panose="020B0604030504040204" pitchFamily="34" charset="0"/>
              </a:rPr>
              <a:t> and provide a response. </a:t>
            </a:r>
          </a:p>
          <a:p>
            <a:pPr>
              <a:lnSpc>
                <a:spcPct val="110000"/>
              </a:lnSpc>
            </a:pPr>
            <a:r>
              <a:rPr lang="en-GB" sz="1800" dirty="0">
                <a:effectLst/>
                <a:latin typeface="Tahoma" panose="020B0604030504040204" pitchFamily="34" charset="0"/>
                <a:ea typeface="Calibri" panose="020F0502020204030204" pitchFamily="34" charset="0"/>
                <a:cs typeface="Tahoma" panose="020B0604030504040204" pitchFamily="34" charset="0"/>
              </a:rPr>
              <a:t>The communications team submits the final report and press release to the Secretary of State around five working days before publication.</a:t>
            </a:r>
          </a:p>
          <a:p>
            <a:pPr>
              <a:lnSpc>
                <a:spcPct val="110000"/>
              </a:lnSpc>
            </a:pPr>
            <a:r>
              <a:rPr lang="en-GB" sz="1800" dirty="0">
                <a:effectLst/>
                <a:latin typeface="Tahoma" panose="020B0604030504040204" pitchFamily="34" charset="0"/>
                <a:ea typeface="Calibri" panose="020F0502020204030204" pitchFamily="34" charset="0"/>
                <a:cs typeface="Tahoma" panose="020B0604030504040204" pitchFamily="34" charset="0"/>
              </a:rPr>
              <a:t>The team sends an embargoed copy of the report and any press release to the inspected organisation.</a:t>
            </a:r>
          </a:p>
          <a:p>
            <a:pPr>
              <a:lnSpc>
                <a:spcPct val="110000"/>
              </a:lnSpc>
            </a:pPr>
            <a:r>
              <a:rPr lang="en-GB" sz="1800" dirty="0">
                <a:effectLst/>
                <a:latin typeface="Tahoma" panose="020B0604030504040204" pitchFamily="34" charset="0"/>
                <a:ea typeface="Calibri" panose="020F0502020204030204" pitchFamily="34" charset="0"/>
              </a:rPr>
              <a:t>For </a:t>
            </a:r>
            <a:r>
              <a:rPr lang="en-GB" sz="1800" dirty="0" err="1">
                <a:effectLst/>
                <a:latin typeface="Tahoma" panose="020B0604030504040204" pitchFamily="34" charset="0"/>
                <a:ea typeface="Calibri" panose="020F0502020204030204" pitchFamily="34" charset="0"/>
              </a:rPr>
              <a:t>IYJWCV</a:t>
            </a:r>
            <a:r>
              <a:rPr lang="en-GB" sz="1800" dirty="0">
                <a:effectLst/>
                <a:latin typeface="Tahoma" panose="020B0604030504040204" pitchFamily="34" charset="0"/>
                <a:ea typeface="Calibri" panose="020F0502020204030204" pitchFamily="34" charset="0"/>
              </a:rPr>
              <a:t> inspections, the report will usually be published 10 weeks after the inspection fieldwork (12 weeks in Wales). </a:t>
            </a:r>
          </a:p>
          <a:p>
            <a:pPr>
              <a:lnSpc>
                <a:spcPct val="110000"/>
              </a:lnSpc>
            </a:pPr>
            <a:r>
              <a:rPr lang="en-GB" sz="1800" dirty="0">
                <a:effectLst/>
                <a:latin typeface="Tahoma" panose="020B0604030504040204" pitchFamily="34" charset="0"/>
                <a:ea typeface="Calibri" panose="020F0502020204030204" pitchFamily="34" charset="0"/>
              </a:rPr>
              <a:t>The timescales for </a:t>
            </a:r>
            <a:r>
              <a:rPr lang="en-GB" sz="1800" dirty="0" err="1">
                <a:effectLst/>
                <a:latin typeface="Tahoma" panose="020B0604030504040204" pitchFamily="34" charset="0"/>
                <a:ea typeface="Calibri" panose="020F0502020204030204" pitchFamily="34" charset="0"/>
              </a:rPr>
              <a:t>IYJS</a:t>
            </a:r>
            <a:r>
              <a:rPr lang="en-GB" sz="1800" dirty="0">
                <a:effectLst/>
                <a:latin typeface="Tahoma" panose="020B0604030504040204" pitchFamily="34" charset="0"/>
                <a:ea typeface="Calibri" panose="020F0502020204030204" pitchFamily="34" charset="0"/>
              </a:rPr>
              <a:t> inspections are 11 and 13 weeks respectively.</a:t>
            </a:r>
          </a:p>
          <a:p>
            <a:pPr>
              <a:lnSpc>
                <a:spcPct val="110000"/>
              </a:lnSpc>
            </a:pPr>
            <a:r>
              <a:rPr lang="en-GB" sz="1800" dirty="0">
                <a:effectLst/>
                <a:latin typeface="Tahoma" panose="020B0604030504040204" pitchFamily="34" charset="0"/>
                <a:ea typeface="Calibri" panose="020F0502020204030204" pitchFamily="34" charset="0"/>
                <a:cs typeface="Tahoma" panose="020B0604030504040204" pitchFamily="34" charset="0"/>
              </a:rPr>
              <a:t>Changes to the anticipated publication date may be made in advance. </a:t>
            </a:r>
          </a:p>
          <a:p>
            <a:pPr>
              <a:lnSpc>
                <a:spcPct val="110000"/>
              </a:lnSpc>
            </a:pPr>
            <a:r>
              <a:rPr lang="en-GB" sz="1800" dirty="0">
                <a:effectLst/>
                <a:latin typeface="Tahoma" panose="020B0604030504040204" pitchFamily="34" charset="0"/>
                <a:ea typeface="Calibri" panose="020F0502020204030204" pitchFamily="34" charset="0"/>
                <a:cs typeface="Tahoma" panose="020B0604030504040204" pitchFamily="34" charset="0"/>
              </a:rPr>
              <a:t>The lead inspector will discuss any changes in the anticipated publication date with the </a:t>
            </a:r>
            <a:r>
              <a:rPr lang="en-GB" sz="1800" dirty="0" err="1">
                <a:ea typeface="Calibri" panose="020F0502020204030204" pitchFamily="34" charset="0"/>
              </a:rPr>
              <a:t>YJS</a:t>
            </a:r>
            <a:r>
              <a:rPr lang="en-GB" sz="1800" dirty="0">
                <a:effectLst/>
                <a:latin typeface="Tahoma" panose="020B0604030504040204" pitchFamily="34" charset="0"/>
                <a:ea typeface="Calibri" panose="020F0502020204030204" pitchFamily="34" charset="0"/>
                <a:cs typeface="Tahoma" panose="020B0604030504040204" pitchFamily="34" charset="0"/>
              </a:rPr>
              <a:t>.</a:t>
            </a:r>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endParaRPr lang="en-GB" sz="1800" dirty="0">
              <a:effectLst/>
              <a:latin typeface="Tahoma" panose="020B060403050404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703339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08648-C646-C72D-213D-CD85203CC616}"/>
              </a:ext>
            </a:extLst>
          </p:cNvPr>
          <p:cNvSpPr>
            <a:spLocks noGrp="1"/>
          </p:cNvSpPr>
          <p:nvPr>
            <p:ph type="title"/>
          </p:nvPr>
        </p:nvSpPr>
        <p:spPr/>
        <p:txBody>
          <a:bodyPr/>
          <a:lstStyle/>
          <a:p>
            <a:r>
              <a:rPr lang="en-GB" dirty="0"/>
              <a:t>Key inspection documents:</a:t>
            </a:r>
          </a:p>
        </p:txBody>
      </p:sp>
      <p:sp>
        <p:nvSpPr>
          <p:cNvPr id="3" name="Content Placeholder 2">
            <a:extLst>
              <a:ext uri="{FF2B5EF4-FFF2-40B4-BE49-F238E27FC236}">
                <a16:creationId xmlns:a16="http://schemas.microsoft.com/office/drawing/2014/main" id="{B4CB23F8-90D4-748B-DA74-1981FAEBC6BF}"/>
              </a:ext>
            </a:extLst>
          </p:cNvPr>
          <p:cNvSpPr>
            <a:spLocks noGrp="1"/>
          </p:cNvSpPr>
          <p:nvPr>
            <p:ph idx="1"/>
          </p:nvPr>
        </p:nvSpPr>
        <p:spPr/>
        <p:txBody>
          <a:bodyPr/>
          <a:lstStyle/>
          <a:p>
            <a:r>
              <a:rPr lang="en-GB" dirty="0"/>
              <a:t>Youth justice inspection manual</a:t>
            </a:r>
          </a:p>
          <a:p>
            <a:r>
              <a:rPr lang="en-GB" dirty="0"/>
              <a:t>Youth justice inspection standards</a:t>
            </a:r>
          </a:p>
          <a:p>
            <a:r>
              <a:rPr lang="en-GB" dirty="0"/>
              <a:t>Youth justice rules and guidance</a:t>
            </a:r>
          </a:p>
          <a:p>
            <a:r>
              <a:rPr lang="en-GB" dirty="0"/>
              <a:t>Youth justice Case Assessment Rules and Guidance (</a:t>
            </a:r>
            <a:r>
              <a:rPr lang="en-GB" dirty="0" err="1"/>
              <a:t>CARaG</a:t>
            </a:r>
            <a:r>
              <a:rPr lang="en-GB" dirty="0"/>
              <a:t>)</a:t>
            </a:r>
          </a:p>
          <a:p>
            <a:endParaRPr lang="en-GB" dirty="0"/>
          </a:p>
        </p:txBody>
      </p:sp>
    </p:spTree>
    <p:extLst>
      <p:ext uri="{BB962C8B-B14F-4D97-AF65-F5344CB8AC3E}">
        <p14:creationId xmlns:p14="http://schemas.microsoft.com/office/powerpoint/2010/main" val="3579063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3FB3-E029-3E34-A6DE-EF552EBABF6D}"/>
              </a:ext>
            </a:extLst>
          </p:cNvPr>
          <p:cNvSpPr>
            <a:spLocks noGrp="1"/>
          </p:cNvSpPr>
          <p:nvPr>
            <p:ph type="title"/>
          </p:nvPr>
        </p:nvSpPr>
        <p:spPr/>
        <p:txBody>
          <a:bodyPr>
            <a:normAutofit fontScale="90000"/>
          </a:bodyPr>
          <a:lstStyle/>
          <a:p>
            <a:r>
              <a:rPr lang="en-GB" dirty="0"/>
              <a:t>Why have a new programme and what is the Inspectorate aiming to achieve?</a:t>
            </a:r>
          </a:p>
        </p:txBody>
      </p:sp>
      <p:sp>
        <p:nvSpPr>
          <p:cNvPr id="3" name="Content Placeholder 2">
            <a:extLst>
              <a:ext uri="{FF2B5EF4-FFF2-40B4-BE49-F238E27FC236}">
                <a16:creationId xmlns:a16="http://schemas.microsoft.com/office/drawing/2014/main" id="{E9C10CAB-CC10-46AC-777E-815ED85583D4}"/>
              </a:ext>
            </a:extLst>
          </p:cNvPr>
          <p:cNvSpPr>
            <a:spLocks noGrp="1"/>
          </p:cNvSpPr>
          <p:nvPr>
            <p:ph idx="1"/>
          </p:nvPr>
        </p:nvSpPr>
        <p:spPr/>
        <p:txBody>
          <a:bodyPr>
            <a:normAutofit fontScale="62500" lnSpcReduction="20000"/>
          </a:bodyPr>
          <a:lstStyle/>
          <a:p>
            <a:pPr marL="0" indent="0">
              <a:lnSpc>
                <a:spcPct val="120000"/>
              </a:lnSpc>
              <a:buNone/>
            </a:pPr>
            <a:r>
              <a:rPr lang="en-GB" dirty="0"/>
              <a:t>The inspectorate wants to:</a:t>
            </a:r>
          </a:p>
          <a:p>
            <a:pPr>
              <a:lnSpc>
                <a:spcPct val="120000"/>
              </a:lnSpc>
            </a:pPr>
            <a:r>
              <a:rPr lang="en-US" dirty="0"/>
              <a:t>Have children and victims at the forefront of its inspections</a:t>
            </a:r>
          </a:p>
          <a:p>
            <a:pPr>
              <a:lnSpc>
                <a:spcPct val="120000"/>
              </a:lnSpc>
            </a:pPr>
            <a:r>
              <a:rPr lang="en-US" dirty="0"/>
              <a:t>Be proportionate in its inspection activity</a:t>
            </a:r>
          </a:p>
          <a:p>
            <a:pPr>
              <a:lnSpc>
                <a:spcPct val="120000"/>
              </a:lnSpc>
            </a:pPr>
            <a:r>
              <a:rPr lang="en-US" dirty="0"/>
              <a:t>Be responsive and agile</a:t>
            </a:r>
          </a:p>
          <a:p>
            <a:pPr>
              <a:lnSpc>
                <a:spcPct val="120000"/>
              </a:lnSpc>
            </a:pPr>
            <a:r>
              <a:rPr lang="en-US" dirty="0"/>
              <a:t>Ensure inspections have positive impact</a:t>
            </a:r>
          </a:p>
          <a:p>
            <a:pPr>
              <a:lnSpc>
                <a:spcPct val="120000"/>
              </a:lnSpc>
            </a:pPr>
            <a:r>
              <a:rPr lang="en-US" dirty="0"/>
              <a:t>Drive effective practice and improvement</a:t>
            </a:r>
          </a:p>
          <a:p>
            <a:pPr>
              <a:lnSpc>
                <a:spcPct val="120000"/>
              </a:lnSpc>
            </a:pPr>
            <a:r>
              <a:rPr lang="en-US" dirty="0"/>
              <a:t>Look at the quality of work based on the needs of the child rather than the type of disposal they receive</a:t>
            </a:r>
          </a:p>
          <a:p>
            <a:pPr>
              <a:lnSpc>
                <a:spcPct val="120000"/>
              </a:lnSpc>
            </a:pPr>
            <a:r>
              <a:rPr lang="en-US" dirty="0"/>
              <a:t>Have a greater focus upon the service victims are receiving – many of whom are children</a:t>
            </a:r>
          </a:p>
          <a:p>
            <a:pPr>
              <a:lnSpc>
                <a:spcPct val="120000"/>
              </a:lnSpc>
            </a:pPr>
            <a:r>
              <a:rPr lang="en-US" dirty="0"/>
              <a:t>Increase the frequency with which inspections occur to avoid long delays between inspections.</a:t>
            </a:r>
          </a:p>
        </p:txBody>
      </p:sp>
    </p:spTree>
    <p:extLst>
      <p:ext uri="{BB962C8B-B14F-4D97-AF65-F5344CB8AC3E}">
        <p14:creationId xmlns:p14="http://schemas.microsoft.com/office/powerpoint/2010/main" val="165408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377774F-5B38-9CD4-32B1-04FC3BFD98FF}"/>
              </a:ext>
            </a:extLst>
          </p:cNvPr>
          <p:cNvSpPr>
            <a:spLocks noGrp="1"/>
          </p:cNvSpPr>
          <p:nvPr>
            <p:ph type="title"/>
          </p:nvPr>
        </p:nvSpPr>
        <p:spPr>
          <a:xfrm>
            <a:off x="352540" y="392117"/>
            <a:ext cx="10515600" cy="1325563"/>
          </a:xfrm>
        </p:spPr>
        <p:txBody>
          <a:bodyPr/>
          <a:lstStyle/>
          <a:p>
            <a:r>
              <a:rPr lang="en-GB" dirty="0"/>
              <a:t>What are the critical changes?</a:t>
            </a:r>
          </a:p>
        </p:txBody>
      </p:sp>
      <p:sp>
        <p:nvSpPr>
          <p:cNvPr id="8" name="Content Placeholder 7">
            <a:extLst>
              <a:ext uri="{FF2B5EF4-FFF2-40B4-BE49-F238E27FC236}">
                <a16:creationId xmlns:a16="http://schemas.microsoft.com/office/drawing/2014/main" id="{B16A69B6-7B82-B078-C702-0769B37FBFE4}"/>
              </a:ext>
            </a:extLst>
          </p:cNvPr>
          <p:cNvSpPr>
            <a:spLocks noGrp="1"/>
          </p:cNvSpPr>
          <p:nvPr>
            <p:ph idx="1"/>
          </p:nvPr>
        </p:nvSpPr>
        <p:spPr>
          <a:xfrm>
            <a:off x="352540" y="1690690"/>
            <a:ext cx="11001260" cy="4469602"/>
          </a:xfrm>
        </p:spPr>
        <p:txBody>
          <a:bodyPr>
            <a:noAutofit/>
          </a:bodyPr>
          <a:lstStyle/>
          <a:p>
            <a:pPr>
              <a:lnSpc>
                <a:spcPct val="120000"/>
              </a:lnSpc>
              <a:spcBef>
                <a:spcPts val="0"/>
              </a:spcBef>
            </a:pPr>
            <a:r>
              <a:rPr lang="en-GB" sz="2000" dirty="0"/>
              <a:t>The new programme is based heavily on up-to-date contextual safeguarding and desistance research combined – it is evidence and research led</a:t>
            </a:r>
          </a:p>
          <a:p>
            <a:pPr>
              <a:lnSpc>
                <a:spcPct val="120000"/>
              </a:lnSpc>
              <a:spcBef>
                <a:spcPts val="0"/>
              </a:spcBef>
            </a:pPr>
            <a:r>
              <a:rPr lang="en-GB" sz="2000" dirty="0"/>
              <a:t>There is a significant change of language and focus throughout – which is compatible with the language of child first and child first principles</a:t>
            </a:r>
          </a:p>
          <a:p>
            <a:pPr>
              <a:lnSpc>
                <a:spcPct val="120000"/>
              </a:lnSpc>
              <a:spcBef>
                <a:spcPts val="0"/>
              </a:spcBef>
            </a:pPr>
            <a:r>
              <a:rPr lang="en-GB" sz="2000" dirty="0"/>
              <a:t>The standards for organisational arrangements have been significantly updated.  The role of the </a:t>
            </a:r>
            <a:r>
              <a:rPr lang="en-GB" sz="2000" dirty="0" err="1"/>
              <a:t>YJS</a:t>
            </a:r>
            <a:r>
              <a:rPr lang="en-GB" sz="2000" dirty="0"/>
              <a:t> partnership is critical. </a:t>
            </a:r>
          </a:p>
          <a:p>
            <a:pPr>
              <a:lnSpc>
                <a:spcPct val="120000"/>
              </a:lnSpc>
              <a:spcBef>
                <a:spcPts val="0"/>
              </a:spcBef>
            </a:pPr>
            <a:r>
              <a:rPr lang="en-GB" sz="2000" dirty="0"/>
              <a:t>IT and facilities are now included within leadership and governance, staffing, partnerships and services, and are no longer a separate standard</a:t>
            </a:r>
          </a:p>
          <a:p>
            <a:pPr>
              <a:lnSpc>
                <a:spcPct val="120000"/>
              </a:lnSpc>
              <a:spcBef>
                <a:spcPts val="0"/>
              </a:spcBef>
            </a:pPr>
            <a:r>
              <a:rPr lang="en-GB" sz="2000" dirty="0"/>
              <a:t>All work with children has been combined into a single domain two standard (to include children receiving court, out-of-court, bail and remand and resettlement support)  </a:t>
            </a:r>
          </a:p>
        </p:txBody>
      </p:sp>
    </p:spTree>
    <p:extLst>
      <p:ext uri="{BB962C8B-B14F-4D97-AF65-F5344CB8AC3E}">
        <p14:creationId xmlns:p14="http://schemas.microsoft.com/office/powerpoint/2010/main" val="606861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377774F-5B38-9CD4-32B1-04FC3BFD98FF}"/>
              </a:ext>
            </a:extLst>
          </p:cNvPr>
          <p:cNvSpPr>
            <a:spLocks noGrp="1"/>
          </p:cNvSpPr>
          <p:nvPr>
            <p:ph type="title"/>
          </p:nvPr>
        </p:nvSpPr>
        <p:spPr>
          <a:xfrm>
            <a:off x="457200" y="365127"/>
            <a:ext cx="10515600" cy="1325563"/>
          </a:xfrm>
        </p:spPr>
        <p:txBody>
          <a:bodyPr/>
          <a:lstStyle/>
          <a:p>
            <a:r>
              <a:rPr lang="en-GB" dirty="0"/>
              <a:t>What are the critical changes? (continued)</a:t>
            </a:r>
          </a:p>
        </p:txBody>
      </p:sp>
      <p:sp>
        <p:nvSpPr>
          <p:cNvPr id="8" name="Content Placeholder 7">
            <a:extLst>
              <a:ext uri="{FF2B5EF4-FFF2-40B4-BE49-F238E27FC236}">
                <a16:creationId xmlns:a16="http://schemas.microsoft.com/office/drawing/2014/main" id="{B16A69B6-7B82-B078-C702-0769B37FBFE4}"/>
              </a:ext>
            </a:extLst>
          </p:cNvPr>
          <p:cNvSpPr>
            <a:spLocks noGrp="1"/>
          </p:cNvSpPr>
          <p:nvPr>
            <p:ph idx="1"/>
          </p:nvPr>
        </p:nvSpPr>
        <p:spPr>
          <a:xfrm>
            <a:off x="352540" y="1906590"/>
            <a:ext cx="11001260" cy="2665410"/>
          </a:xfrm>
        </p:spPr>
        <p:txBody>
          <a:bodyPr>
            <a:noAutofit/>
          </a:bodyPr>
          <a:lstStyle/>
          <a:p>
            <a:pPr>
              <a:lnSpc>
                <a:spcPct val="120000"/>
              </a:lnSpc>
              <a:spcBef>
                <a:spcPts val="600"/>
              </a:spcBef>
              <a:spcAft>
                <a:spcPts val="600"/>
              </a:spcAft>
            </a:pPr>
            <a:r>
              <a:rPr lang="en-GB" sz="1800" dirty="0"/>
              <a:t>There is a clearer focus on the child’s needs, not the disposal/outcome they have received.</a:t>
            </a:r>
          </a:p>
          <a:p>
            <a:pPr>
              <a:lnSpc>
                <a:spcPct val="120000"/>
              </a:lnSpc>
              <a:spcBef>
                <a:spcPts val="600"/>
              </a:spcBef>
              <a:spcAft>
                <a:spcPts val="600"/>
              </a:spcAft>
            </a:pPr>
            <a:r>
              <a:rPr lang="en-GB" sz="1800" dirty="0"/>
              <a:t>The focus has moved from desistance, safety and wellbeing, and risk of harm to a focus upon achieving positive change and keeping children and communities safe</a:t>
            </a:r>
          </a:p>
          <a:p>
            <a:pPr>
              <a:lnSpc>
                <a:spcPct val="120000"/>
              </a:lnSpc>
              <a:spcBef>
                <a:spcPts val="600"/>
              </a:spcBef>
              <a:spcAft>
                <a:spcPts val="600"/>
              </a:spcAft>
            </a:pPr>
            <a:r>
              <a:rPr lang="en-GB" sz="1800" dirty="0"/>
              <a:t>The reviewing standard has been removed and dynamic reviewing is embedded across assessing, planning and implementation and delivery</a:t>
            </a:r>
          </a:p>
          <a:p>
            <a:pPr>
              <a:lnSpc>
                <a:spcPct val="120000"/>
              </a:lnSpc>
              <a:spcBef>
                <a:spcPts val="600"/>
              </a:spcBef>
              <a:spcAft>
                <a:spcPts val="600"/>
              </a:spcAft>
            </a:pPr>
            <a:r>
              <a:rPr lang="en-GB" sz="1800" dirty="0"/>
              <a:t>A victims’ standard has been introduced </a:t>
            </a:r>
          </a:p>
          <a:p>
            <a:pPr>
              <a:lnSpc>
                <a:spcPct val="120000"/>
              </a:lnSpc>
              <a:spcBef>
                <a:spcPts val="600"/>
              </a:spcBef>
              <a:spcAft>
                <a:spcPts val="600"/>
              </a:spcAft>
            </a:pPr>
            <a:r>
              <a:rPr lang="en-GB" sz="1800" dirty="0"/>
              <a:t>A focus upon the delivery and provision of appropriate adults has been introduced</a:t>
            </a:r>
          </a:p>
        </p:txBody>
      </p:sp>
    </p:spTree>
    <p:extLst>
      <p:ext uri="{BB962C8B-B14F-4D97-AF65-F5344CB8AC3E}">
        <p14:creationId xmlns:p14="http://schemas.microsoft.com/office/powerpoint/2010/main" val="3922832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4069E-0FB0-8B8F-0F52-6B42459AE4F4}"/>
              </a:ext>
            </a:extLst>
          </p:cNvPr>
          <p:cNvSpPr>
            <a:spLocks noGrp="1"/>
          </p:cNvSpPr>
          <p:nvPr>
            <p:ph type="title"/>
          </p:nvPr>
        </p:nvSpPr>
        <p:spPr>
          <a:xfrm>
            <a:off x="736600" y="771527"/>
            <a:ext cx="10515600" cy="1325563"/>
          </a:xfrm>
        </p:spPr>
        <p:txBody>
          <a:bodyPr/>
          <a:lstStyle/>
          <a:p>
            <a:r>
              <a:rPr lang="en-GB" dirty="0"/>
              <a:t>Introduction of two types of inspection:</a:t>
            </a:r>
          </a:p>
        </p:txBody>
      </p:sp>
      <p:sp>
        <p:nvSpPr>
          <p:cNvPr id="9" name="Content Placeholder 8">
            <a:extLst>
              <a:ext uri="{FF2B5EF4-FFF2-40B4-BE49-F238E27FC236}">
                <a16:creationId xmlns:a16="http://schemas.microsoft.com/office/drawing/2014/main" id="{58182EFF-55AA-7879-0C0A-CA3362A5553F}"/>
              </a:ext>
            </a:extLst>
          </p:cNvPr>
          <p:cNvSpPr>
            <a:spLocks noGrp="1"/>
          </p:cNvSpPr>
          <p:nvPr>
            <p:ph idx="1"/>
          </p:nvPr>
        </p:nvSpPr>
        <p:spPr>
          <a:xfrm>
            <a:off x="711200" y="1901825"/>
            <a:ext cx="10515600" cy="4351338"/>
          </a:xfrm>
        </p:spPr>
        <p:txBody>
          <a:bodyPr>
            <a:normAutofit/>
          </a:bodyPr>
          <a:lstStyle/>
          <a:p>
            <a:pPr>
              <a:lnSpc>
                <a:spcPct val="100000"/>
              </a:lnSpc>
            </a:pPr>
            <a:endParaRPr lang="en-GB" sz="4000" dirty="0"/>
          </a:p>
          <a:p>
            <a:pPr>
              <a:lnSpc>
                <a:spcPct val="100000"/>
              </a:lnSpc>
            </a:pPr>
            <a:r>
              <a:rPr lang="en-GB" sz="4000" dirty="0"/>
              <a:t>Inspection of youth justice work with children and victims’ (</a:t>
            </a:r>
            <a:r>
              <a:rPr lang="en-GB" sz="4000" dirty="0" err="1"/>
              <a:t>IYJWCV</a:t>
            </a:r>
            <a:r>
              <a:rPr lang="en-GB" sz="4000" dirty="0"/>
              <a:t>)</a:t>
            </a:r>
          </a:p>
          <a:p>
            <a:pPr marL="0" indent="0">
              <a:lnSpc>
                <a:spcPct val="100000"/>
              </a:lnSpc>
              <a:buNone/>
            </a:pPr>
            <a:endParaRPr lang="en-GB" sz="4000" dirty="0"/>
          </a:p>
          <a:p>
            <a:pPr>
              <a:lnSpc>
                <a:spcPct val="100000"/>
              </a:lnSpc>
            </a:pPr>
            <a:r>
              <a:rPr lang="en-GB" sz="4000" dirty="0"/>
              <a:t>Inspection of youth justice services (</a:t>
            </a:r>
            <a:r>
              <a:rPr lang="en-GB" sz="4000" dirty="0" err="1"/>
              <a:t>IYJS</a:t>
            </a:r>
            <a:r>
              <a:rPr lang="en-GB" sz="4000" dirty="0"/>
              <a:t>)</a:t>
            </a:r>
          </a:p>
        </p:txBody>
      </p:sp>
    </p:spTree>
    <p:extLst>
      <p:ext uri="{BB962C8B-B14F-4D97-AF65-F5344CB8AC3E}">
        <p14:creationId xmlns:p14="http://schemas.microsoft.com/office/powerpoint/2010/main" val="147311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a16="http://schemas.microsoft.com/office/drawing/2014/main" id="{BF2994C5-45F0-691D-A559-167A1ED664A9}"/>
              </a:ext>
            </a:extLst>
          </p:cNvPr>
          <p:cNvSpPr txBox="1">
            <a:spLocks noGrp="1"/>
          </p:cNvSpPr>
          <p:nvPr>
            <p:ph type="title"/>
          </p:nvPr>
        </p:nvSpPr>
        <p:spPr>
          <a:xfrm>
            <a:off x="396608" y="185195"/>
            <a:ext cx="3305060" cy="5984251"/>
          </a:xfrm>
          <a:prstGeom prst="roundRect">
            <a:avLst/>
          </a:prstGeom>
          <a:solidFill>
            <a:srgbClr val="AABFE4"/>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fontScale="9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spcBef>
                <a:spcPct val="0"/>
              </a:spcBef>
              <a:buNone/>
            </a:pPr>
            <a:br>
              <a:rPr lang="en-GB" sz="2400" dirty="0">
                <a:latin typeface="Tahoma" panose="020B0604030504040204" pitchFamily="34" charset="0"/>
                <a:ea typeface="Tahoma" panose="020B0604030504040204" pitchFamily="34" charset="0"/>
                <a:cs typeface="Tahoma" panose="020B0604030504040204" pitchFamily="34" charset="0"/>
              </a:rPr>
            </a:br>
            <a:br>
              <a:rPr lang="en-GB" sz="2400" dirty="0">
                <a:latin typeface="Tahoma" panose="020B0604030504040204" pitchFamily="34" charset="0"/>
                <a:ea typeface="Tahoma" panose="020B0604030504040204" pitchFamily="34" charset="0"/>
                <a:cs typeface="Tahoma" panose="020B0604030504040204" pitchFamily="34" charset="0"/>
              </a:rPr>
            </a:br>
            <a:br>
              <a:rPr lang="en-GB" sz="2400" dirty="0">
                <a:latin typeface="Tahoma" panose="020B0604030504040204" pitchFamily="34" charset="0"/>
                <a:ea typeface="Tahoma" panose="020B0604030504040204" pitchFamily="34" charset="0"/>
                <a:cs typeface="Tahoma" panose="020B0604030504040204" pitchFamily="34" charset="0"/>
              </a:rPr>
            </a:br>
            <a:r>
              <a:rPr lang="en-GB" sz="2400" b="0" dirty="0">
                <a:solidFill>
                  <a:schemeClr val="tx1"/>
                </a:solidFill>
                <a:latin typeface="Tahoma" panose="020B0604030504040204" pitchFamily="34" charset="0"/>
                <a:ea typeface="Tahoma" panose="020B0604030504040204" pitchFamily="34" charset="0"/>
                <a:cs typeface="Tahoma" panose="020B0604030504040204" pitchFamily="34" charset="0"/>
              </a:rPr>
              <a:t>Inspection of youth justice work with children and victims – inspecting against  domain two and the victims’ standard only (IYJWCV)</a:t>
            </a:r>
            <a:br>
              <a:rPr lang="en-GB" sz="2400" b="0" dirty="0">
                <a:solidFill>
                  <a:schemeClr val="tx1"/>
                </a:solidFill>
                <a:latin typeface="Tahoma" panose="020B0604030504040204" pitchFamily="34" charset="0"/>
                <a:ea typeface="Tahoma" panose="020B0604030504040204" pitchFamily="34" charset="0"/>
                <a:cs typeface="Tahoma" panose="020B0604030504040204" pitchFamily="34" charset="0"/>
              </a:rPr>
            </a:br>
            <a:br>
              <a:rPr lang="en-GB" sz="2400" b="0" dirty="0">
                <a:solidFill>
                  <a:schemeClr val="tx1"/>
                </a:solidFill>
                <a:latin typeface="Tahoma" panose="020B0604030504040204" pitchFamily="34" charset="0"/>
                <a:ea typeface="Tahoma" panose="020B0604030504040204" pitchFamily="34" charset="0"/>
                <a:cs typeface="Tahoma" panose="020B0604030504040204" pitchFamily="34" charset="0"/>
              </a:rPr>
            </a:br>
            <a:r>
              <a:rPr lang="en-GB" sz="2400" b="0" dirty="0">
                <a:solidFill>
                  <a:schemeClr val="tx1"/>
                </a:solidFill>
                <a:latin typeface="Tahoma" panose="020B0604030504040204" pitchFamily="34" charset="0"/>
                <a:ea typeface="Tahoma" panose="020B0604030504040204" pitchFamily="34" charset="0"/>
                <a:cs typeface="Tahoma" panose="020B0604030504040204" pitchFamily="34" charset="0"/>
              </a:rPr>
              <a:t>Majority of inspections per year likely to be this type of inspection (85 per cent)</a:t>
            </a:r>
            <a:br>
              <a:rPr lang="en-GB" sz="2400" b="0" dirty="0">
                <a:solidFill>
                  <a:schemeClr val="tx1"/>
                </a:solidFill>
                <a:latin typeface="Tahoma" panose="020B0604030504040204" pitchFamily="34" charset="0"/>
                <a:ea typeface="Tahoma" panose="020B0604030504040204" pitchFamily="34" charset="0"/>
                <a:cs typeface="Tahoma" panose="020B0604030504040204" pitchFamily="34" charset="0"/>
              </a:rPr>
            </a:br>
            <a:br>
              <a:rPr lang="en-GB" sz="2400" b="0" dirty="0">
                <a:solidFill>
                  <a:schemeClr val="tx1"/>
                </a:solidFill>
                <a:latin typeface="Tahoma" panose="020B0604030504040204" pitchFamily="34" charset="0"/>
                <a:ea typeface="Tahoma" panose="020B0604030504040204" pitchFamily="34" charset="0"/>
                <a:cs typeface="Tahoma" panose="020B0604030504040204" pitchFamily="34" charset="0"/>
              </a:rPr>
            </a:br>
            <a:br>
              <a:rPr lang="en-US" sz="2200" b="0" kern="1200" dirty="0">
                <a:solidFill>
                  <a:srgbClr val="FFFFFF"/>
                </a:solidFill>
                <a:latin typeface="Tahoma" panose="020B0604030504040204" pitchFamily="34" charset="0"/>
                <a:ea typeface="Tahoma" panose="020B0604030504040204" pitchFamily="34" charset="0"/>
                <a:cs typeface="Tahoma" panose="020B0604030504040204" pitchFamily="34" charset="0"/>
              </a:rPr>
            </a:br>
            <a:br>
              <a:rPr lang="en-US" sz="2200" kern="1200" dirty="0">
                <a:solidFill>
                  <a:srgbClr val="FFFFFF"/>
                </a:solidFill>
                <a:latin typeface="+mj-lt"/>
                <a:ea typeface="+mj-ea"/>
                <a:cs typeface="+mj-cs"/>
              </a:rPr>
            </a:br>
            <a:endParaRPr lang="en-US" sz="2200" b="0" kern="1200" dirty="0">
              <a:solidFill>
                <a:srgbClr val="FFFFFF"/>
              </a:solidFill>
              <a:latin typeface="+mj-lt"/>
              <a:ea typeface="+mj-ea"/>
              <a:cs typeface="+mj-cs"/>
            </a:endParaRPr>
          </a:p>
        </p:txBody>
      </p:sp>
      <p:graphicFrame>
        <p:nvGraphicFramePr>
          <p:cNvPr id="34" name="TextBox 5">
            <a:extLst>
              <a:ext uri="{FF2B5EF4-FFF2-40B4-BE49-F238E27FC236}">
                <a16:creationId xmlns:a16="http://schemas.microsoft.com/office/drawing/2014/main" id="{2CD13EAA-A7D2-BAF7-8CEA-6797D6D2EE4E}"/>
              </a:ext>
            </a:extLst>
          </p:cNvPr>
          <p:cNvGraphicFramePr/>
          <p:nvPr>
            <p:extLst>
              <p:ext uri="{D42A27DB-BD31-4B8C-83A1-F6EECF244321}">
                <p14:modId xmlns:p14="http://schemas.microsoft.com/office/powerpoint/2010/main" val="217067161"/>
              </p:ext>
            </p:extLst>
          </p:nvPr>
        </p:nvGraphicFramePr>
        <p:xfrm>
          <a:off x="4087258" y="185195"/>
          <a:ext cx="7381301" cy="5984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535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8">
            <a:extLst>
              <a:ext uri="{FF2B5EF4-FFF2-40B4-BE49-F238E27FC236}">
                <a16:creationId xmlns:a16="http://schemas.microsoft.com/office/drawing/2014/main" id="{BF2994C5-45F0-691D-A559-167A1ED664A9}"/>
              </a:ext>
            </a:extLst>
          </p:cNvPr>
          <p:cNvSpPr txBox="1">
            <a:spLocks noGrp="1"/>
          </p:cNvSpPr>
          <p:nvPr>
            <p:ph type="title"/>
          </p:nvPr>
        </p:nvSpPr>
        <p:spPr>
          <a:xfrm>
            <a:off x="586478" y="1683756"/>
            <a:ext cx="3115265" cy="2418344"/>
          </a:xfrm>
          <a:prstGeom prst="roundRect">
            <a:avLst/>
          </a:prstGeom>
          <a:solidFill>
            <a:srgbClr val="AABFE4"/>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spcBef>
                <a:spcPct val="0"/>
              </a:spcBef>
              <a:buNone/>
            </a:pPr>
            <a:r>
              <a:rPr lang="en-US" sz="2200" b="0" kern="1200" dirty="0">
                <a:solidFill>
                  <a:schemeClr val="tx1"/>
                </a:solidFill>
                <a:latin typeface="Tahoma" panose="020B0604030504040204" pitchFamily="34" charset="0"/>
                <a:ea typeface="Tahoma" panose="020B0604030504040204" pitchFamily="34" charset="0"/>
                <a:cs typeface="Tahoma" panose="020B0604030504040204" pitchFamily="34" charset="0"/>
              </a:rPr>
              <a:t>Inspection of Youth Justice Services </a:t>
            </a:r>
            <a:r>
              <a:rPr lang="en-US" sz="2200" b="0" dirty="0">
                <a:solidFill>
                  <a:schemeClr val="tx1"/>
                </a:solidFill>
                <a:latin typeface="Tahoma" panose="020B0604030504040204" pitchFamily="34" charset="0"/>
                <a:ea typeface="Tahoma" panose="020B0604030504040204" pitchFamily="34" charset="0"/>
                <a:cs typeface="Tahoma" panose="020B0604030504040204" pitchFamily="34" charset="0"/>
              </a:rPr>
              <a:t>(IYJS)</a:t>
            </a:r>
            <a:r>
              <a:rPr lang="en-US" sz="2200" b="0" kern="1200" dirty="0">
                <a:solidFill>
                  <a:schemeClr val="tx1"/>
                </a:solidFill>
                <a:latin typeface="Tahoma" panose="020B0604030504040204" pitchFamily="34" charset="0"/>
                <a:ea typeface="Tahoma" panose="020B0604030504040204" pitchFamily="34" charset="0"/>
                <a:cs typeface="Tahoma" panose="020B0604030504040204" pitchFamily="34" charset="0"/>
              </a:rPr>
              <a:t> (domains one and two and the victims’ standard)</a:t>
            </a:r>
            <a:br>
              <a:rPr lang="en-US" sz="2200" b="0" kern="1200" dirty="0">
                <a:solidFill>
                  <a:schemeClr val="tx1"/>
                </a:solidFill>
                <a:latin typeface="Tahoma" panose="020B0604030504040204" pitchFamily="34" charset="0"/>
                <a:ea typeface="Tahoma" panose="020B0604030504040204" pitchFamily="34" charset="0"/>
                <a:cs typeface="Tahoma" panose="020B0604030504040204" pitchFamily="34" charset="0"/>
              </a:rPr>
            </a:br>
            <a:endParaRPr lang="en-US" sz="2200" b="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6F166E08-8093-62B2-A3B4-0D4EE275CDE6}"/>
              </a:ext>
            </a:extLst>
          </p:cNvPr>
          <p:cNvSpPr txBox="1"/>
          <p:nvPr/>
        </p:nvSpPr>
        <p:spPr>
          <a:xfrm>
            <a:off x="4434885" y="248656"/>
            <a:ext cx="7150100" cy="6095286"/>
          </a:xfrm>
          <a:prstGeom prst="roundRect">
            <a:avLst/>
          </a:prstGeom>
          <a:solidFill>
            <a:srgbClr val="AABFE4"/>
          </a:solidFill>
        </p:spPr>
        <p:txBody>
          <a:bodyPr wrap="square" rtlCol="0">
            <a:spAutoFit/>
          </a:bodyPr>
          <a:lstStyle/>
          <a:p>
            <a:pPr marL="285750" lvl="0" indent="-285750">
              <a:buFont typeface="Arial" panose="020B0604020202020204" pitchFamily="34" charset="0"/>
              <a:buChar char="•"/>
            </a:pP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Completed over two weeks Monday to Friday</a:t>
            </a:r>
          </a:p>
          <a:p>
            <a:pPr marL="285750" lvl="0" indent="-285750">
              <a:buFont typeface="Arial" panose="020B0604020202020204" pitchFamily="34" charset="0"/>
              <a:buChar char="•"/>
            </a:pP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All case inspection data completed during week one and themes from this informs week two</a:t>
            </a:r>
          </a:p>
          <a:p>
            <a:pPr marL="285750" lvl="0" indent="-285750">
              <a:buFont typeface="Arial" panose="020B0604020202020204" pitchFamily="34" charset="0"/>
              <a:buChar char="•"/>
            </a:pP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Lead inspector, Assistant Inspector (+Local Assessor’s where applicable) for week one</a:t>
            </a:r>
          </a:p>
          <a:p>
            <a:pPr marL="285750" lvl="0" indent="-285750">
              <a:buFont typeface="Arial" panose="020B0604020202020204" pitchFamily="34" charset="0"/>
              <a:buChar char="•"/>
            </a:pP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Lead Inspector and Deputy for week two</a:t>
            </a:r>
          </a:p>
          <a:p>
            <a:pPr marL="285750" lvl="0" indent="-285750">
              <a:buFont typeface="Arial" panose="020B0604020202020204" pitchFamily="34" charset="0"/>
              <a:buChar char="•"/>
            </a:pP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Week one is presentation, case inspection (children and victims’), and children’s, parents and carers participation</a:t>
            </a:r>
          </a:p>
          <a:p>
            <a:pPr marL="285750" lvl="0" indent="-285750">
              <a:buFont typeface="Arial" panose="020B0604020202020204" pitchFamily="34" charset="0"/>
              <a:buChar char="•"/>
            </a:pP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Week two is triangulation meetings, focus groups, multi-agency case discussion sessions (two) and includes meetings with board, board chair, and staff. </a:t>
            </a:r>
          </a:p>
          <a:p>
            <a:pPr marL="285750" lvl="0" indent="-285750">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Will include a meeting with </a:t>
            </a:r>
            <a:r>
              <a:rPr lang="en-GB" sz="1600" dirty="0" err="1">
                <a:solidFill>
                  <a:schemeClr val="tx1"/>
                </a:solidFill>
                <a:latin typeface="Tahoma" panose="020B0604030504040204" pitchFamily="34" charset="0"/>
                <a:ea typeface="Tahoma" panose="020B0604030504040204" pitchFamily="34" charset="0"/>
                <a:cs typeface="Tahoma" panose="020B0604030504040204" pitchFamily="34" charset="0"/>
              </a:rPr>
              <a:t>HoS</a:t>
            </a: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 and a presentation from the chair of the management board on Monday afternoon of week one.</a:t>
            </a:r>
            <a:endParaRPr lang="en-US"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3 ½ week announcement period (announce on a Wednesday, planning meeting Friday or Monday)</a:t>
            </a:r>
            <a:endParaRPr lang="en-US"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Will have a ‘context visit’ to understand the context of the YJS and include a showcase slot </a:t>
            </a:r>
          </a:p>
          <a:p>
            <a:pPr marL="285750" lvl="0" indent="-285750">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Significantly less evidence in advance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as per work with children and victims’ inspections.</a:t>
            </a:r>
            <a:endParaRPr lang="en-GB"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lvl="0" indent="-285750">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All standards rated but overall rating on domain two and victim standard only (so comparable with IYJWCV)</a:t>
            </a:r>
          </a:p>
          <a:p>
            <a:pPr marL="285750" lvl="0" indent="-285750">
              <a:buFont typeface="Arial" panose="020B0604020202020204" pitchFamily="34" charset="0"/>
              <a:buChar char="•"/>
            </a:pPr>
            <a:r>
              <a:rPr lang="en-GB" sz="1600" dirty="0">
                <a:solidFill>
                  <a:schemeClr val="tx1"/>
                </a:solidFill>
                <a:latin typeface="Tahoma" panose="020B0604030504040204" pitchFamily="34" charset="0"/>
                <a:ea typeface="Tahoma" panose="020B0604030504040204" pitchFamily="34" charset="0"/>
                <a:cs typeface="Tahoma" panose="020B0604030504040204" pitchFamily="34" charset="0"/>
              </a:rPr>
              <a:t>Report production reduced from current processes </a:t>
            </a:r>
            <a:r>
              <a:rPr lang="en-US" sz="1600" dirty="0">
                <a:solidFill>
                  <a:schemeClr val="tx1"/>
                </a:solidFill>
                <a:latin typeface="Tahoma" panose="020B0604030504040204" pitchFamily="34" charset="0"/>
                <a:ea typeface="Tahoma" panose="020B0604030504040204" pitchFamily="34" charset="0"/>
                <a:cs typeface="Tahoma" panose="020B0604030504040204" pitchFamily="34" charset="0"/>
              </a:rPr>
              <a:t> </a:t>
            </a:r>
            <a:endParaRPr lang="en-GB"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0999537"/>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2">
      <a:majorFont>
        <a:latin typeface="Tahoma"/>
        <a:ea typeface=""/>
        <a:cs typeface=""/>
      </a:majorFont>
      <a:minorFont>
        <a:latin typeface="Tahom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5774</Words>
  <Application>Microsoft Office PowerPoint</Application>
  <PresentationFormat>Widescreen</PresentationFormat>
  <Paragraphs>417</Paragraphs>
  <Slides>31</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Symbol</vt:lpstr>
      <vt:lpstr>Tahoma</vt:lpstr>
      <vt:lpstr>1_Office Theme</vt:lpstr>
      <vt:lpstr>Youth Inspection Programme</vt:lpstr>
      <vt:lpstr>Presentation Aims:</vt:lpstr>
      <vt:lpstr>The journey to a new youth inspection programme:</vt:lpstr>
      <vt:lpstr>Why have a new programme and what is the Inspectorate aiming to achieve?</vt:lpstr>
      <vt:lpstr>What are the critical changes?</vt:lpstr>
      <vt:lpstr>What are the critical changes? (continued)</vt:lpstr>
      <vt:lpstr>Introduction of two types of inspection:</vt:lpstr>
      <vt:lpstr>   Inspection of youth justice work with children and victims – inspecting against  domain two and the victims’ standard only (IYJWCV)  Majority of inspections per year likely to be this type of inspection (85 per cent)    </vt:lpstr>
      <vt:lpstr>Inspection of Youth Justice Services (IYJS) (domains one and two and the victims’ standard) </vt:lpstr>
      <vt:lpstr>To build in capacity to go from youth justice work with children and victims’ inspection (IYJWCV) to Inspection of Youth Justice Services (IYJS) inspection where required – a ‘reactive’ IYJS</vt:lpstr>
      <vt:lpstr>Inspection standards:</vt:lpstr>
      <vt:lpstr>Rating organisational arrangements:</vt:lpstr>
      <vt:lpstr>Domain Two: work with children</vt:lpstr>
      <vt:lpstr>Keeping the child and communities safe: A change in inspection language:</vt:lpstr>
      <vt:lpstr>The identification of safety concerns relating to children  (Research &amp; Analysis Bulletin 2022)</vt:lpstr>
      <vt:lpstr>Rating work with children:</vt:lpstr>
      <vt:lpstr>Victims</vt:lpstr>
      <vt:lpstr>The victims’ standard: what are inspectors looking for?</vt:lpstr>
      <vt:lpstr>Rating the victims’ standard:</vt:lpstr>
      <vt:lpstr>Rating the victims’ standard (2)</vt:lpstr>
      <vt:lpstr>Rating the victims’ standard </vt:lpstr>
      <vt:lpstr>Multi-agency case discussion meetings (MACD’s):</vt:lpstr>
      <vt:lpstr>Multi-agency discussion meetings continued:</vt:lpstr>
      <vt:lpstr>Case manager interviews:</vt:lpstr>
      <vt:lpstr>Victim worker interviews</vt:lpstr>
      <vt:lpstr>Children’s, parents and carer’s participation</vt:lpstr>
      <vt:lpstr>Rating decisions:</vt:lpstr>
      <vt:lpstr>Ratings:</vt:lpstr>
      <vt:lpstr>Ratings continued:</vt:lpstr>
      <vt:lpstr>Inspection report:</vt:lpstr>
      <vt:lpstr>Key inspection documents:</vt:lpstr>
    </vt:vector>
  </TitlesOfParts>
  <Company>MOJ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Brazier, Andrea (HMI Probation)</dc:creator>
  <cp:lastModifiedBy>Stewart, Holly (HMI Probation) | She/Hers</cp:lastModifiedBy>
  <cp:revision>3</cp:revision>
  <dcterms:created xsi:type="dcterms:W3CDTF">2024-10-31T16:05:59Z</dcterms:created>
  <dcterms:modified xsi:type="dcterms:W3CDTF">2024-11-04T10:11:47Z</dcterms:modified>
</cp:coreProperties>
</file>